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5" r:id="rId6"/>
    <p:sldId id="266" r:id="rId7"/>
    <p:sldId id="267" r:id="rId8"/>
    <p:sldId id="272" r:id="rId9"/>
    <p:sldId id="273" r:id="rId10"/>
    <p:sldId id="269" r:id="rId11"/>
    <p:sldId id="27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47" autoAdjust="0"/>
  </p:normalViewPr>
  <p:slideViewPr>
    <p:cSldViewPr>
      <p:cViewPr varScale="1">
        <p:scale>
          <a:sx n="78" d="100"/>
          <a:sy n="78" d="100"/>
        </p:scale>
        <p:origin x="159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Krzywa%20wzorcow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Krzywa%20wzorcow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Krzywa%20wzorcow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WG-12,</a:t>
            </a:r>
            <a:r>
              <a:rPr lang="pl-PL" baseline="0"/>
              <a:t> pH=6</a:t>
            </a:r>
            <a:endParaRPr lang="pl-PL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WG-12</c:v>
          </c:tx>
          <c:xVal>
            <c:numRef>
              <c:f>'WG-12 pH=6'!$C$3:$C$8</c:f>
              <c:numCache>
                <c:formatCode>0.000</c:formatCode>
                <c:ptCount val="6"/>
                <c:pt idx="0">
                  <c:v>0.21739130434782628</c:v>
                </c:pt>
                <c:pt idx="1">
                  <c:v>1.8695652173913038</c:v>
                </c:pt>
                <c:pt idx="2">
                  <c:v>4.3913043478260843</c:v>
                </c:pt>
                <c:pt idx="3">
                  <c:v>28.652173913043491</c:v>
                </c:pt>
                <c:pt idx="4">
                  <c:v>58.826086956521763</c:v>
                </c:pt>
                <c:pt idx="5">
                  <c:v>82.782608695652172</c:v>
                </c:pt>
              </c:numCache>
            </c:numRef>
          </c:xVal>
          <c:yVal>
            <c:numRef>
              <c:f>'WG-12 pH=6'!$D$3:$D$8</c:f>
              <c:numCache>
                <c:formatCode>0.000</c:formatCode>
                <c:ptCount val="6"/>
                <c:pt idx="0">
                  <c:v>2.4456521739130408</c:v>
                </c:pt>
                <c:pt idx="1">
                  <c:v>5.7826086956521801</c:v>
                </c:pt>
                <c:pt idx="2">
                  <c:v>11.402173913043478</c:v>
                </c:pt>
                <c:pt idx="3">
                  <c:v>17.836956521739133</c:v>
                </c:pt>
                <c:pt idx="4">
                  <c:v>22.793478260869563</c:v>
                </c:pt>
                <c:pt idx="5">
                  <c:v>29.304347826086957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286-456A-A1B0-5C13BCFA2721}"/>
            </c:ext>
          </c:extLst>
        </c:ser>
        <c:ser>
          <c:idx val="1"/>
          <c:order val="1"/>
          <c:tx>
            <c:v>WG-12 +2h</c:v>
          </c:tx>
          <c:xVal>
            <c:numRef>
              <c:f>'WG-12 pH=6'!$C$9:$C$14</c:f>
              <c:numCache>
                <c:formatCode>0.000</c:formatCode>
                <c:ptCount val="6"/>
                <c:pt idx="0">
                  <c:v>0.43478260869565255</c:v>
                </c:pt>
                <c:pt idx="1">
                  <c:v>0.43478260869565255</c:v>
                </c:pt>
                <c:pt idx="2">
                  <c:v>1.7391304347826093</c:v>
                </c:pt>
                <c:pt idx="3">
                  <c:v>7</c:v>
                </c:pt>
                <c:pt idx="4">
                  <c:v>25.217391304347824</c:v>
                </c:pt>
                <c:pt idx="5">
                  <c:v>38.347826086956488</c:v>
                </c:pt>
              </c:numCache>
            </c:numRef>
          </c:xVal>
          <c:yVal>
            <c:numRef>
              <c:f>'WG-12 pH=6'!$D$9:$D$14</c:f>
              <c:numCache>
                <c:formatCode>0.000</c:formatCode>
                <c:ptCount val="6"/>
                <c:pt idx="0">
                  <c:v>2.3913043478260883</c:v>
                </c:pt>
                <c:pt idx="1">
                  <c:v>6.1413043478260843</c:v>
                </c:pt>
                <c:pt idx="2">
                  <c:v>12.065217391304355</c:v>
                </c:pt>
                <c:pt idx="3">
                  <c:v>23.25</c:v>
                </c:pt>
                <c:pt idx="4">
                  <c:v>31.195652173913032</c:v>
                </c:pt>
                <c:pt idx="5">
                  <c:v>40.413043478260825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286-456A-A1B0-5C13BCFA2721}"/>
            </c:ext>
          </c:extLst>
        </c:ser>
        <c:ser>
          <c:idx val="2"/>
          <c:order val="2"/>
          <c:tx>
            <c:v>WG-12 +3h</c:v>
          </c:tx>
          <c:xVal>
            <c:numRef>
              <c:f>'WG-12 pH=6'!$C$15:$C$20</c:f>
              <c:numCache>
                <c:formatCode>0.000</c:formatCode>
                <c:ptCount val="6"/>
                <c:pt idx="0">
                  <c:v>0.17391304347826103</c:v>
                </c:pt>
                <c:pt idx="1">
                  <c:v>1.2608695652173914</c:v>
                </c:pt>
                <c:pt idx="2">
                  <c:v>2.3043478260869579</c:v>
                </c:pt>
                <c:pt idx="3">
                  <c:v>19.956521739130427</c:v>
                </c:pt>
                <c:pt idx="4">
                  <c:v>45.04347826086957</c:v>
                </c:pt>
                <c:pt idx="5">
                  <c:v>67.695652173913018</c:v>
                </c:pt>
              </c:numCache>
            </c:numRef>
          </c:xVal>
          <c:yVal>
            <c:numRef>
              <c:f>'WG-12 pH=6'!$D$15:$D$20</c:f>
              <c:numCache>
                <c:formatCode>0.000</c:formatCode>
                <c:ptCount val="6"/>
                <c:pt idx="0">
                  <c:v>2.4565217391304346</c:v>
                </c:pt>
                <c:pt idx="1">
                  <c:v>5.9347826086956506</c:v>
                </c:pt>
                <c:pt idx="2">
                  <c:v>11.923913043478262</c:v>
                </c:pt>
                <c:pt idx="3">
                  <c:v>20.010869565217391</c:v>
                </c:pt>
                <c:pt idx="4">
                  <c:v>26.239130434782609</c:v>
                </c:pt>
                <c:pt idx="5">
                  <c:v>33.076086956521756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286-456A-A1B0-5C13BCFA2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234880"/>
        <c:axId val="70313856"/>
      </c:scatterChart>
      <c:valAx>
        <c:axId val="70234880"/>
        <c:scaling>
          <c:orientation val="minMax"/>
          <c:max val="8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l-PL" sz="1200"/>
                  <a:t>Stężenie równowagowe,</a:t>
                </a:r>
                <a:r>
                  <a:rPr lang="pl-PL" sz="1200" baseline="0"/>
                  <a:t> C</a:t>
                </a:r>
                <a:r>
                  <a:rPr lang="pl-PL" sz="1200" baseline="-25000"/>
                  <a:t>k</a:t>
                </a:r>
                <a:r>
                  <a:rPr lang="pl-PL" sz="1200" baseline="0"/>
                  <a:t>, mg/dm</a:t>
                </a:r>
                <a:r>
                  <a:rPr lang="pl-PL" sz="1200" baseline="30000"/>
                  <a:t>3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70313856"/>
        <c:crosses val="autoZero"/>
        <c:crossBetween val="midCat"/>
        <c:majorUnit val="10"/>
      </c:valAx>
      <c:valAx>
        <c:axId val="70313856"/>
        <c:scaling>
          <c:orientation val="minMax"/>
          <c:max val="4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Pojemność</a:t>
                </a:r>
                <a:r>
                  <a:rPr lang="pl-PL" baseline="0"/>
                  <a:t> sorpcyjna, q, mg/g</a:t>
                </a:r>
                <a:endParaRPr lang="pl-PL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7023488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schemeClr val="bg1"/>
    </a:solidFill>
    <a:ln cap="flat">
      <a:solidFill>
        <a:schemeClr val="tx2">
          <a:lumMod val="60000"/>
          <a:lumOff val="40000"/>
        </a:schemeClr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ROW</a:t>
            </a:r>
            <a:r>
              <a:rPr lang="pl-PL" baseline="0"/>
              <a:t> </a:t>
            </a:r>
            <a:r>
              <a:rPr lang="pl-PL"/>
              <a:t>08 Supra,</a:t>
            </a:r>
            <a:r>
              <a:rPr lang="pl-PL" baseline="0"/>
              <a:t> pH=6</a:t>
            </a:r>
            <a:endParaRPr lang="pl-PL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94292555757682"/>
          <c:y val="0.19135352884507487"/>
          <c:w val="0.6736181080231789"/>
          <c:h val="0.64842077750484906"/>
        </c:manualLayout>
      </c:layout>
      <c:scatterChart>
        <c:scatterStyle val="lineMarker"/>
        <c:varyColors val="0"/>
        <c:ser>
          <c:idx val="0"/>
          <c:order val="0"/>
          <c:tx>
            <c:v>ROW 08</c:v>
          </c:tx>
          <c:xVal>
            <c:numRef>
              <c:f>'ROW-08 pH=6'!$C$3:$C$8</c:f>
              <c:numCache>
                <c:formatCode>0.000</c:formatCode>
                <c:ptCount val="6"/>
                <c:pt idx="0">
                  <c:v>0.26086956521739146</c:v>
                </c:pt>
                <c:pt idx="1">
                  <c:v>1</c:v>
                </c:pt>
                <c:pt idx="2">
                  <c:v>3.1304347826086967</c:v>
                </c:pt>
                <c:pt idx="3">
                  <c:v>18.086956521739129</c:v>
                </c:pt>
                <c:pt idx="4">
                  <c:v>38</c:v>
                </c:pt>
                <c:pt idx="5">
                  <c:v>57</c:v>
                </c:pt>
              </c:numCache>
            </c:numRef>
          </c:xVal>
          <c:yVal>
            <c:numRef>
              <c:f>'ROW-08 pH=6'!$D$3:$D$8</c:f>
              <c:numCache>
                <c:formatCode>0.000</c:formatCode>
                <c:ptCount val="6"/>
                <c:pt idx="0">
                  <c:v>2.4347826086956532</c:v>
                </c:pt>
                <c:pt idx="1">
                  <c:v>6</c:v>
                </c:pt>
                <c:pt idx="2">
                  <c:v>11.717391304347819</c:v>
                </c:pt>
                <c:pt idx="3">
                  <c:v>20.478260869565201</c:v>
                </c:pt>
                <c:pt idx="4">
                  <c:v>28</c:v>
                </c:pt>
                <c:pt idx="5">
                  <c:v>35.75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66-496D-B395-F3A419DFD293}"/>
            </c:ext>
          </c:extLst>
        </c:ser>
        <c:ser>
          <c:idx val="1"/>
          <c:order val="1"/>
          <c:tx>
            <c:v>ROW 08 +2h</c:v>
          </c:tx>
          <c:xVal>
            <c:numRef>
              <c:f>'ROW-08 pH=6'!$C$9:$C$14</c:f>
              <c:numCache>
                <c:formatCode>0.000</c:formatCode>
                <c:ptCount val="6"/>
                <c:pt idx="0">
                  <c:v>0.39130434782608714</c:v>
                </c:pt>
                <c:pt idx="1">
                  <c:v>1.3043478260869577</c:v>
                </c:pt>
                <c:pt idx="2">
                  <c:v>5.5217391304347831</c:v>
                </c:pt>
                <c:pt idx="3">
                  <c:v>19.956521739130427</c:v>
                </c:pt>
                <c:pt idx="4">
                  <c:v>40.04347826086957</c:v>
                </c:pt>
                <c:pt idx="5">
                  <c:v>65.608695652173878</c:v>
                </c:pt>
              </c:numCache>
            </c:numRef>
          </c:xVal>
          <c:yVal>
            <c:numRef>
              <c:f>'ROW-08 pH=6'!$D$9:$D$14</c:f>
              <c:numCache>
                <c:formatCode>0.000</c:formatCode>
                <c:ptCount val="6"/>
                <c:pt idx="0">
                  <c:v>2.4021739130434772</c:v>
                </c:pt>
                <c:pt idx="1">
                  <c:v>5.9239130434782608</c:v>
                </c:pt>
                <c:pt idx="2">
                  <c:v>11.119565217391306</c:v>
                </c:pt>
                <c:pt idx="3">
                  <c:v>20.010869565217391</c:v>
                </c:pt>
                <c:pt idx="4">
                  <c:v>27.489130434782599</c:v>
                </c:pt>
                <c:pt idx="5">
                  <c:v>33.597826086956502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66-496D-B395-F3A419DFD293}"/>
            </c:ext>
          </c:extLst>
        </c:ser>
        <c:ser>
          <c:idx val="2"/>
          <c:order val="2"/>
          <c:tx>
            <c:v>ROW 08 +3h</c:v>
          </c:tx>
          <c:xVal>
            <c:numRef>
              <c:f>'ROW-08 pH=6'!$C$15:$C$20</c:f>
              <c:numCache>
                <c:formatCode>0.000</c:formatCode>
                <c:ptCount val="6"/>
                <c:pt idx="0">
                  <c:v>0.39130434782608714</c:v>
                </c:pt>
                <c:pt idx="1">
                  <c:v>1.1304347826086956</c:v>
                </c:pt>
                <c:pt idx="2">
                  <c:v>4.6086956521739104</c:v>
                </c:pt>
                <c:pt idx="3">
                  <c:v>21.260869565217387</c:v>
                </c:pt>
                <c:pt idx="4">
                  <c:v>41.347826086956488</c:v>
                </c:pt>
                <c:pt idx="5">
                  <c:v>69.217391304347871</c:v>
                </c:pt>
              </c:numCache>
            </c:numRef>
          </c:xVal>
          <c:yVal>
            <c:numRef>
              <c:f>'ROW-08 pH=6'!$D$15:$D$20</c:f>
              <c:numCache>
                <c:formatCode>0.000</c:formatCode>
                <c:ptCount val="6"/>
                <c:pt idx="0">
                  <c:v>2.4021739130434772</c:v>
                </c:pt>
                <c:pt idx="1">
                  <c:v>5.9673913043478288</c:v>
                </c:pt>
                <c:pt idx="2">
                  <c:v>11.347826086956518</c:v>
                </c:pt>
                <c:pt idx="3">
                  <c:v>19.684782608695652</c:v>
                </c:pt>
                <c:pt idx="4">
                  <c:v>27.163043478260857</c:v>
                </c:pt>
                <c:pt idx="5">
                  <c:v>32.695652173913061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66-496D-B395-F3A419DFD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368000"/>
        <c:axId val="58369920"/>
      </c:scatterChart>
      <c:valAx>
        <c:axId val="58368000"/>
        <c:scaling>
          <c:orientation val="minMax"/>
          <c:max val="8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l-PL" sz="1200"/>
                  <a:t>Stężenie równowagowe,</a:t>
                </a:r>
                <a:r>
                  <a:rPr lang="pl-PL" sz="1200" baseline="0"/>
                  <a:t> C</a:t>
                </a:r>
                <a:r>
                  <a:rPr lang="pl-PL" sz="1200" baseline="-25000"/>
                  <a:t>k</a:t>
                </a:r>
                <a:r>
                  <a:rPr lang="pl-PL" sz="1200" baseline="0"/>
                  <a:t>, mg/dm</a:t>
                </a:r>
                <a:r>
                  <a:rPr lang="pl-PL" sz="1200" baseline="30000"/>
                  <a:t>3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58369920"/>
        <c:crosses val="autoZero"/>
        <c:crossBetween val="midCat"/>
        <c:majorUnit val="10"/>
      </c:valAx>
      <c:valAx>
        <c:axId val="58369920"/>
        <c:scaling>
          <c:orientation val="minMax"/>
          <c:max val="4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Pojemność</a:t>
                </a:r>
                <a:r>
                  <a:rPr lang="pl-PL" baseline="0"/>
                  <a:t> sorpcyjna, q, mg/g</a:t>
                </a:r>
                <a:endParaRPr lang="pl-PL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5836800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  <a:ln>
      <a:solidFill>
        <a:srgbClr val="1F497D">
          <a:lumMod val="60000"/>
          <a:lumOff val="40000"/>
        </a:srgb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/>
              <a:t>F-300,</a:t>
            </a:r>
            <a:r>
              <a:rPr lang="pl-PL" baseline="0"/>
              <a:t> pH=6</a:t>
            </a:r>
            <a:endParaRPr lang="pl-PL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94292555757682"/>
          <c:y val="0.19135352884507487"/>
          <c:w val="0.6736181080231799"/>
          <c:h val="0.64842077750484983"/>
        </c:manualLayout>
      </c:layout>
      <c:scatterChart>
        <c:scatterStyle val="lineMarker"/>
        <c:varyColors val="0"/>
        <c:ser>
          <c:idx val="0"/>
          <c:order val="0"/>
          <c:tx>
            <c:v>F-300</c:v>
          </c:tx>
          <c:xVal>
            <c:numRef>
              <c:f>'F-300 pH=6'!$C$3:$C$8</c:f>
              <c:numCache>
                <c:formatCode>0.000</c:formatCode>
                <c:ptCount val="6"/>
                <c:pt idx="0">
                  <c:v>0.34782608695652195</c:v>
                </c:pt>
                <c:pt idx="1">
                  <c:v>0.65217391304347905</c:v>
                </c:pt>
                <c:pt idx="2">
                  <c:v>4.8695652173913047</c:v>
                </c:pt>
                <c:pt idx="3">
                  <c:v>23</c:v>
                </c:pt>
                <c:pt idx="4">
                  <c:v>38</c:v>
                </c:pt>
                <c:pt idx="5">
                  <c:v>59.739130434782616</c:v>
                </c:pt>
              </c:numCache>
            </c:numRef>
          </c:xVal>
          <c:yVal>
            <c:numRef>
              <c:f>'F-300 pH=6'!$D$3:$D$8</c:f>
              <c:numCache>
                <c:formatCode>0.000</c:formatCode>
                <c:ptCount val="6"/>
                <c:pt idx="0">
                  <c:v>2.4130434782608678</c:v>
                </c:pt>
                <c:pt idx="1">
                  <c:v>6.0869565217391308</c:v>
                </c:pt>
                <c:pt idx="2">
                  <c:v>11.282608695652169</c:v>
                </c:pt>
                <c:pt idx="3">
                  <c:v>19.25</c:v>
                </c:pt>
                <c:pt idx="4">
                  <c:v>28</c:v>
                </c:pt>
                <c:pt idx="5">
                  <c:v>35.065217391304351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F7-43D5-87C3-DBB16F061A00}"/>
            </c:ext>
          </c:extLst>
        </c:ser>
        <c:ser>
          <c:idx val="1"/>
          <c:order val="1"/>
          <c:tx>
            <c:v>F-300 +2h</c:v>
          </c:tx>
          <c:xVal>
            <c:numRef>
              <c:f>'F-300 pH=6'!$C$9:$C$14</c:f>
              <c:numCache>
                <c:formatCode>0.000</c:formatCode>
                <c:ptCount val="6"/>
                <c:pt idx="0">
                  <c:v>0.39130434782608714</c:v>
                </c:pt>
                <c:pt idx="1">
                  <c:v>0.82608695652173914</c:v>
                </c:pt>
                <c:pt idx="2">
                  <c:v>1.2173913043478255</c:v>
                </c:pt>
                <c:pt idx="3">
                  <c:v>13.217391304347819</c:v>
                </c:pt>
                <c:pt idx="4">
                  <c:v>22.869565217391294</c:v>
                </c:pt>
                <c:pt idx="5">
                  <c:v>43.478260869565204</c:v>
                </c:pt>
              </c:numCache>
            </c:numRef>
          </c:xVal>
          <c:yVal>
            <c:numRef>
              <c:f>'F-300 pH=6'!$D$9:$D$14</c:f>
              <c:numCache>
                <c:formatCode>0.000</c:formatCode>
                <c:ptCount val="6"/>
                <c:pt idx="0">
                  <c:v>2.4021739130434772</c:v>
                </c:pt>
                <c:pt idx="1">
                  <c:v>6.0434782608695654</c:v>
                </c:pt>
                <c:pt idx="2">
                  <c:v>12.195652173913048</c:v>
                </c:pt>
                <c:pt idx="3">
                  <c:v>21.695652173913032</c:v>
                </c:pt>
                <c:pt idx="4">
                  <c:v>31.782608695652172</c:v>
                </c:pt>
                <c:pt idx="5">
                  <c:v>39.130434782608695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F7-43D5-87C3-DBB16F061A00}"/>
            </c:ext>
          </c:extLst>
        </c:ser>
        <c:ser>
          <c:idx val="2"/>
          <c:order val="2"/>
          <c:tx>
            <c:v>F-300 +3h</c:v>
          </c:tx>
          <c:xVal>
            <c:numRef>
              <c:f>'F-300 pH=6'!$C$15:$C$20</c:f>
              <c:numCache>
                <c:formatCode>0.000</c:formatCode>
                <c:ptCount val="6"/>
                <c:pt idx="0">
                  <c:v>0.34782608695652195</c:v>
                </c:pt>
                <c:pt idx="1">
                  <c:v>1</c:v>
                </c:pt>
                <c:pt idx="2">
                  <c:v>2.7826086956521738</c:v>
                </c:pt>
                <c:pt idx="3">
                  <c:v>16.782608695652176</c:v>
                </c:pt>
                <c:pt idx="4">
                  <c:v>34.434782608695635</c:v>
                </c:pt>
                <c:pt idx="5">
                  <c:v>52.608695652173935</c:v>
                </c:pt>
              </c:numCache>
            </c:numRef>
          </c:xVal>
          <c:yVal>
            <c:numRef>
              <c:f>'F-300 pH=6'!$D$15:$D$20</c:f>
              <c:numCache>
                <c:formatCode>0.000</c:formatCode>
                <c:ptCount val="6"/>
                <c:pt idx="0">
                  <c:v>2.4130434782608678</c:v>
                </c:pt>
                <c:pt idx="1">
                  <c:v>6</c:v>
                </c:pt>
                <c:pt idx="2">
                  <c:v>11.804347826086964</c:v>
                </c:pt>
                <c:pt idx="3">
                  <c:v>20.804347826086957</c:v>
                </c:pt>
                <c:pt idx="4">
                  <c:v>28.89130434782609</c:v>
                </c:pt>
                <c:pt idx="5">
                  <c:v>36.847826086956488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4F7-43D5-87C3-DBB16F061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441088"/>
        <c:axId val="58447360"/>
      </c:scatterChart>
      <c:valAx>
        <c:axId val="58441088"/>
        <c:scaling>
          <c:orientation val="minMax"/>
          <c:max val="8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pl-PL" sz="1200"/>
                  <a:t>Stężenie równowagowe,</a:t>
                </a:r>
                <a:r>
                  <a:rPr lang="pl-PL" sz="1200" baseline="0"/>
                  <a:t> C</a:t>
                </a:r>
                <a:r>
                  <a:rPr lang="pl-PL" sz="1200" baseline="-25000"/>
                  <a:t>k</a:t>
                </a:r>
                <a:r>
                  <a:rPr lang="pl-PL" sz="1200" baseline="0"/>
                  <a:t>, mg/dm</a:t>
                </a:r>
                <a:r>
                  <a:rPr lang="pl-PL" sz="1200" baseline="30000"/>
                  <a:t>3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58447360"/>
        <c:crosses val="autoZero"/>
        <c:crossBetween val="midCat"/>
        <c:majorUnit val="10"/>
      </c:valAx>
      <c:valAx>
        <c:axId val="58447360"/>
        <c:scaling>
          <c:orientation val="minMax"/>
          <c:max val="4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/>
                  <a:t>Pojemność</a:t>
                </a:r>
                <a:r>
                  <a:rPr lang="pl-PL" baseline="0"/>
                  <a:t> sorpcyjna, q, mg/g</a:t>
                </a:r>
                <a:endParaRPr lang="pl-PL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crossAx val="5844108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spPr>
    <a:solidFill>
      <a:prstClr val="white"/>
    </a:solidFill>
    <a:ln>
      <a:solidFill>
        <a:srgbClr val="1F497D">
          <a:lumMod val="60000"/>
          <a:lumOff val="40000"/>
        </a:srgbClr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7512-D59D-4389-AB7A-0F2091AD8924}" type="datetimeFigureOut">
              <a:rPr lang="pl-PL" smtClean="0"/>
              <a:pPr/>
              <a:t>2018-02-16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F8BE1-E98F-4D77-8B1F-1405DCB9D88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4632" cy="3744415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Politechnika Częstochowska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Wydział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Infrastruktury </a:t>
            </a:r>
            <a:r>
              <a:rPr lang="pl-PL" sz="2400" i="1" smtClean="0">
                <a:latin typeface="Times New Roman" pitchFamily="18" charset="0"/>
                <a:cs typeface="Times New Roman" pitchFamily="18" charset="0"/>
              </a:rPr>
              <a:t>i Środowiska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i="1" dirty="0" smtClean="0">
                <a:latin typeface="Times New Roman" pitchFamily="18" charset="0"/>
                <a:cs typeface="Times New Roman" pitchFamily="18" charset="0"/>
              </a:rPr>
              <a:t>Kierunek: Inżynieria Środowiska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i="1" dirty="0" smtClean="0">
                <a:latin typeface="Times New Roman" pitchFamily="18" charset="0"/>
                <a:cs typeface="Times New Roman" pitchFamily="18" charset="0"/>
              </a:rPr>
              <a:t>Praca dyplomowa inżynierska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Wpływ rodzaju węgla aktywnego na sorpcję barwników </a:t>
            </a:r>
            <a:br>
              <a:rPr lang="pl-PL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z roztworów wodnych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63888" y="6165304"/>
            <a:ext cx="2480320" cy="985664"/>
          </a:xfrm>
        </p:spPr>
        <p:txBody>
          <a:bodyPr>
            <a:noAutofit/>
          </a:bodyPr>
          <a:lstStyle/>
          <a:p>
            <a:pPr algn="l"/>
            <a:r>
              <a:rPr lang="pl-PL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Częstochowa, 2014</a:t>
            </a:r>
            <a:endParaRPr lang="pl-PL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611560" y="5085184"/>
            <a:ext cx="2664296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Promotor: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dr inż. Imię Nazwisko</a:t>
            </a: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6156176" y="5085184"/>
            <a:ext cx="2480320" cy="98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Wykonała: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Imię Nazwisko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Nr albumu </a:t>
            </a:r>
            <a:r>
              <a:rPr kumimoji="0" lang="pl-PL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xxxxxx</a:t>
            </a:r>
            <a:endParaRPr kumimoji="0" lang="pl-P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5"/>
          <p:cNvGraphicFramePr/>
          <p:nvPr/>
        </p:nvGraphicFramePr>
        <p:xfrm>
          <a:off x="0" y="1844824"/>
          <a:ext cx="4499992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Wykres 6"/>
          <p:cNvGraphicFramePr/>
          <p:nvPr/>
        </p:nvGraphicFramePr>
        <p:xfrm>
          <a:off x="4644008" y="0"/>
          <a:ext cx="4499992" cy="335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Wykres 8"/>
          <p:cNvGraphicFramePr/>
          <p:nvPr/>
        </p:nvGraphicFramePr>
        <p:xfrm>
          <a:off x="4644008" y="3617640"/>
          <a:ext cx="449999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Wnioski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9024" y="1484784"/>
            <a:ext cx="8784976" cy="6840760"/>
          </a:xfrm>
        </p:spPr>
        <p:txBody>
          <a:bodyPr>
            <a:noAutofit/>
          </a:bodyPr>
          <a:lstStyle/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Węgle aktywne skutecznie usuwają barwnik wykorzystany w badaniach. Skuteczność usuwania zależy od rodzaju użytego węgla aktywnego.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Spośród węgli wyjściowych największą pojemnością sorpcyjną wykazał się węgiel ROW 08 Supra.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Spośród węgli modyfikowanych w atmosferze CO</a:t>
            </a:r>
            <a:r>
              <a:rPr lang="pl-PL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najwyższy stopień usuwania badanego barwnika uzyskano dla węgla F-300 modyfikowany w piecu obrotowym przez 2 godziny. 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Badania wykazały, że wysokotemperaturowe modyfikacje węgli aktywnych wpływają korzystnie na zwiększenie pojemności sorpcyjnej względem amarantu kwasowego I 166% w przypadku węgla F-300 oraz WG-12. Efektywność sorpcji na węglu ROW 08 Supra przyjmuje większe wartości dla węgli wyjściowych niż modyfikowanych.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Spośród wszystkich badanych węgli aktywnych największą pojemnością sorpcyjną wykazał się węgiel F-300 ogrzewany przez 2h w piecu obrotowym. 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Cel i zakres pracy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060849"/>
            <a:ext cx="8136904" cy="4104456"/>
          </a:xfrm>
        </p:spPr>
        <p:txBody>
          <a:bodyPr>
            <a:normAutofit/>
          </a:bodyPr>
          <a:lstStyle/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Cel pracy: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Celem pracy było określenie wpływu rodzaju węgla aktywnego stosowanego do adsorpcji barwników z roztworów wodnych.</a:t>
            </a:r>
          </a:p>
          <a:p>
            <a:pPr>
              <a:buNone/>
            </a:pP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Zakres pracy obejmował: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przygotowanie węgli aktywnych,</a:t>
            </a:r>
          </a:p>
          <a:p>
            <a:pPr marL="180975" indent="-180975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sorpcję barwników z roztworów wodnych o różnych stężeniach początkowych i różnym odczynie,</a:t>
            </a:r>
          </a:p>
          <a:p>
            <a:pPr marL="180975" indent="-180975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wyznaczenie izoterm sorpcji barwników na węglach WG-12, ROW 08 Supra, F-300 i ich modyfikacjach przy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 3,0; 6,0 i 9,0.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5112568" cy="1052736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Charakterystyka węgli aktywnych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75856" y="1052736"/>
            <a:ext cx="5868144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 Węgle aktywne dzięki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silnie wykształconej wewnętrznej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strukturze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mikroporowatej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posiadają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dużą powierzchnię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właściwą, która wynosi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od kilkuset do 1500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/g. Struktura kapilarna składa się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 porów o różnorodnych wielkościach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kształtach, które wpływają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na to czy cząsteczki adsorbowane mają możliwość ulokowania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zaadsorbowania się w ich wnętrzu.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               Najczęściej stosowanymi węglami aktywnymi przy procesach oczyszczania wód są: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Z/GWA – ziarniste/granulowane węgle aktywne ,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PWA – pyliste węgle aktywne.</a:t>
            </a:r>
          </a:p>
          <a:p>
            <a:pPr algn="ctr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Obraz 4" descr="image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268760"/>
            <a:ext cx="2895655" cy="40614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Obraz 5" descr="wegiel_aktywny_3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5896" y="5157192"/>
            <a:ext cx="1187624" cy="1251520"/>
          </a:xfrm>
          <a:prstGeom prst="rect">
            <a:avLst/>
          </a:prstGeom>
        </p:spPr>
      </p:pic>
      <p:pic>
        <p:nvPicPr>
          <p:cNvPr id="7" name="Obraz 6" descr="wegiel_aktywny_1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92080" y="5157192"/>
            <a:ext cx="1152128" cy="1224136"/>
          </a:xfrm>
          <a:prstGeom prst="rect">
            <a:avLst/>
          </a:prstGeom>
        </p:spPr>
      </p:pic>
      <p:pic>
        <p:nvPicPr>
          <p:cNvPr id="8" name="Obraz 7" descr="wegiel_aktywny_2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4248" y="5157192"/>
            <a:ext cx="1296144" cy="1264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Barwniki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Barwnikami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nazywamy substancje organiczne, które są używane do nadawania barwy organizmom żywym (barwniki naturalne) lub różnorodnym materiałom. Są stosowane do: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wybarwiania: tworzyw sztucznych, skór, drewna, futer, papieru, artykułów spożywczych,</a:t>
            </a: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produkcji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farb drukarskich,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powłok malarskich, cieczy, past oraz taśm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używanych do druku, 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produkcji pigmentów, </a:t>
            </a: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fotografii,</a:t>
            </a:r>
          </a:p>
          <a:p>
            <a:pPr lvl="0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jako wskaźniki chemiczne.</a:t>
            </a:r>
          </a:p>
          <a:p>
            <a:endParaRPr lang="pl-PL" dirty="0"/>
          </a:p>
        </p:txBody>
      </p:sp>
      <p:pic>
        <p:nvPicPr>
          <p:cNvPr id="6" name="Obraz 5" descr="barwniki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6056" y="4149080"/>
            <a:ext cx="4067944" cy="27089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607727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Barwniki, które pozostały w ściekach po procesie oczyszczania dostają się do środowiska naturalnego i nawet w niewielkich ilościach wywołują wiele niekorzystnych efektów. Przykładowo niskie stężenie barwnika w wodzie bliskie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1mg/dm</a:t>
            </a:r>
            <a:r>
              <a:rPr lang="pl-PL" sz="20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wywołuje zmianę barwy, co pogarsza jej właściwości wizualne oraz ma wpływ na jej wykorzystanie. </a:t>
            </a:r>
          </a:p>
          <a:p>
            <a:pPr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Ponadto barwniki podwyższają </a:t>
            </a:r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chemiczne i biologiczne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zapotrzebowanie na tlen. Zabarwione wody ograniczają </a:t>
            </a:r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przenikanie światła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co ma negatywny wpływ na fotosyntezę organizmów wodnych jednocześnie obniżając możliwość </a:t>
            </a:r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samooczyszczania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się wód. Dodatkowo w konsekwencji rozkładu barwników niewykluczone jest pojawienie się </a:t>
            </a:r>
            <a:r>
              <a:rPr lang="pl-PL" sz="2000" u="sng" dirty="0" smtClean="0">
                <a:latin typeface="Times New Roman" pitchFamily="18" charset="0"/>
                <a:cs typeface="Times New Roman" pitchFamily="18" charset="0"/>
              </a:rPr>
              <a:t>toksycznych, kancerogennych i mutagennych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związków niebezpiecznych dla organizmów żywych.</a:t>
            </a:r>
            <a:endParaRPr lang="pl-PL" sz="2000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7365504" cy="1143000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Wpływ barwników na środowisko wodne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Metodyka badań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676456" cy="5733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dirty="0" smtClean="0"/>
              <a:t>                 </a:t>
            </a:r>
            <a:r>
              <a:rPr lang="pl-PL" sz="2000" dirty="0" smtClean="0">
                <a:latin typeface="Times New Roman"/>
                <a:ea typeface="Calibri"/>
              </a:rPr>
              <a:t>Do przeprowadzonych badań posłużono się  węglami aktywnymi o symbolach WG-12, F-300 oraz ROW 08 Supra, które przeważnie są używane w dużych stajach do uzdatniania wód powierzchniowych.</a:t>
            </a:r>
            <a:r>
              <a:rPr lang="pl-PL" sz="2000" dirty="0" smtClean="0"/>
              <a:t> </a:t>
            </a:r>
          </a:p>
          <a:p>
            <a:pPr marL="0" indent="0"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WG-12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(granulowany) -  produkowany z węgla kamiennego przez polską firmę,</a:t>
            </a:r>
          </a:p>
          <a:p>
            <a:pPr marL="0" indent="0">
              <a:buFont typeface="Wingdings" pitchFamily="2" charset="2"/>
              <a:buChar char="ü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F-300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(ziarnisty) - produkowany z węgla kamiennego przez belgijską firmę,</a:t>
            </a:r>
          </a:p>
          <a:p>
            <a:pPr marL="0" indent="0">
              <a:buFont typeface="Wingdings" pitchFamily="2" charset="2"/>
              <a:buChar char="ü"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ROW 08 Supra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(granulowany) - produkowany z torfu przez holenderską firmę.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Oprócz wymienionych węgli posłużono się ich modyfikacjami. </a:t>
            </a:r>
          </a:p>
          <a:p>
            <a:pPr marL="0" indent="0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Modyfikacje węgli aktywnych wysokotemperaturową metodą konwencjonalną polegały na poddaniu ich procesowi utlenienia w temperaturze 400°C w atmosferze dwutlenku węgla. Czas reakcji użytych węgli  do badań trwał 2 i 3h. 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badań wykorzystano barwnik o nazwie handlowej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„Amarant kwasowy I 166%”. 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645424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Wybrane parametry </a:t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węgli aktywnych użytych do badań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686800" cy="475253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451">
                <a:tc rowSpan="2">
                  <a:txBody>
                    <a:bodyPr/>
                    <a:lstStyle/>
                    <a:p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Wskaźnik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Jednostka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Badane węgle aktywne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71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ROW 08 Supra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F-300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WG-12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451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Masa nasypowa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g/</a:t>
                      </a:r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dm³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451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Nasiąkliwość wodna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cm³</a:t>
                      </a:r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/g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0,97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0,72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0,81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451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Wytrzymałość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mechaniczna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451">
                <a:tc>
                  <a:txBody>
                    <a:bodyPr/>
                    <a:lstStyle/>
                    <a:p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wyciągu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wodnego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8153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Właściwości</a:t>
                      </a:r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adsorpcyjne wobec:</a:t>
                      </a:r>
                    </a:p>
                    <a:p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-błękitu metylenowego, LM</a:t>
                      </a:r>
                    </a:p>
                    <a:p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-jodu, LJ</a:t>
                      </a:r>
                    </a:p>
                    <a:p>
                      <a:r>
                        <a:rPr lang="pl-PL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-fenolu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mg/g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mg/g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1091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1055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pl-PL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1117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451"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Powierzchnia zewnętrzna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m²</a:t>
                      </a:r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pl-PL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m³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3208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2912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2235</a:t>
                      </a:r>
                      <a:endParaRPr lang="pl-P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365504" cy="1143000"/>
          </a:xfrm>
        </p:spPr>
        <p:txBody>
          <a:bodyPr>
            <a:norm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Przebieg badań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91880" y="1628800"/>
            <a:ext cx="5436096" cy="403244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kolb stożkowych o objętości 250 cm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każdorazowo odmierzono po 125 cm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roztworu zawierającego badany barwnik o stężeniach początkowych wynoszących 10, 25, 50, 100, 150 i 200 mg/dm</a:t>
            </a:r>
            <a:r>
              <a:rPr lang="pl-PL" sz="20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. Badania prowadzono dla roztworów przy ustalonych uprzednio wartościach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= 3,0; 6,0 i 9,0 (±0,1). </a:t>
            </a:r>
          </a:p>
          <a:p>
            <a:pPr>
              <a:buFont typeface="Wingdings" pitchFamily="2" charset="2"/>
              <a:buChar char="Ø"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 badanego roztworu  o określonym stężeniu początkowym i ustalonym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dodawano po </a:t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0,5 g węgla aktywnego, wcześniej odważonego przy użyciu wagi analitycznej RADWAG WWA 100/C/2.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/>
          </a:p>
          <a:p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 </a:t>
            </a:r>
          </a:p>
          <a:p>
            <a:pPr>
              <a:buNone/>
            </a:pPr>
            <a:endParaRPr lang="pl-PL" sz="2000" dirty="0"/>
          </a:p>
        </p:txBody>
      </p:sp>
      <p:pic>
        <p:nvPicPr>
          <p:cNvPr id="1026" name="Picture 2" descr="DSC002201"/>
          <p:cNvPicPr preferRelativeResize="0">
            <a:picLocks noChangeArrowheads="1"/>
          </p:cNvPicPr>
          <p:nvPr/>
        </p:nvPicPr>
        <p:blipFill>
          <a:blip r:embed="rId2" cstate="print">
            <a:lum contrast="6000"/>
          </a:blip>
          <a:srcRect/>
          <a:stretch>
            <a:fillRect/>
          </a:stretch>
        </p:blipFill>
        <p:spPr bwMode="auto">
          <a:xfrm>
            <a:off x="395536" y="1556792"/>
            <a:ext cx="2666231" cy="34563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2952" y="980728"/>
            <a:ext cx="4861048" cy="48691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Przygotowane w ten sposób próbki poddawano wytrząsaniu    mechanicznemu na wytrząsarce    ELPIN+ typ 357. Proces mieszania trwał 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3 godziny z prędkością 160 </a:t>
            </a:r>
            <a:r>
              <a:rPr lang="pl-PL" sz="2200" dirty="0" err="1" smtClean="0">
                <a:latin typeface="Times New Roman" pitchFamily="18" charset="0"/>
                <a:cs typeface="Times New Roman" pitchFamily="18" charset="0"/>
              </a:rPr>
              <a:t>obr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/min.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Następnie próbki odstawiano na 21 godzin kontaktu statycznego roztworu z węglem aktywnym w celu ustalenia równowagi sorpcji.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Pomiary stężeń końcowych dokonywano przy użyciu spektrofotometru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Thermo Electron Corporation HELIOS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przy długości fali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=521nm.</a:t>
            </a:r>
          </a:p>
          <a:p>
            <a:endParaRPr lang="pl-PL" dirty="0"/>
          </a:p>
        </p:txBody>
      </p:sp>
      <p:pic>
        <p:nvPicPr>
          <p:cNvPr id="2051" name="Picture 3" descr="DSC002151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3600400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785</Words>
  <Application>Microsoft Office PowerPoint</Application>
  <PresentationFormat>Pokaz na ekranie (4:3)</PresentationFormat>
  <Paragraphs>120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Motyw pakietu Office</vt:lpstr>
      <vt:lpstr>Politechnika Częstochowska  Wydział Infrastruktury i Środowiska   Kierunek: Inżynieria Środowiska  Praca dyplomowa inżynierska  Wpływ rodzaju węgla aktywnego na sorpcję barwników  z roztworów wodnych</vt:lpstr>
      <vt:lpstr>Cel i zakres pracy</vt:lpstr>
      <vt:lpstr>Charakterystyka węgli aktywnych</vt:lpstr>
      <vt:lpstr>Barwniki</vt:lpstr>
      <vt:lpstr>Wpływ barwników na środowisko wodne</vt:lpstr>
      <vt:lpstr>Metodyka badań</vt:lpstr>
      <vt:lpstr>Wybrane parametry  węgli aktywnych użytych do badań</vt:lpstr>
      <vt:lpstr>Przebieg badań</vt:lpstr>
      <vt:lpstr>Prezentacja programu PowerPoint</vt:lpstr>
      <vt:lpstr>Prezentacja programu PowerPoint</vt:lpstr>
      <vt:lpstr>Wnioski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Politechnika Częstochowska  Wydział Inżynierii Środowiska i Biotechnologii   Kierunek: Inżynieria środowiska  Praca dyplomowa inżynierska  Wpływ rodzaju węgla aktywnego na adsorpcję barwników z roztworów wodnych.</dc:title>
  <dc:creator>Malwina</dc:creator>
  <cp:lastModifiedBy>Robert</cp:lastModifiedBy>
  <cp:revision>84</cp:revision>
  <dcterms:created xsi:type="dcterms:W3CDTF">2013-12-28T13:33:27Z</dcterms:created>
  <dcterms:modified xsi:type="dcterms:W3CDTF">2018-02-16T10:46:23Z</dcterms:modified>
</cp:coreProperties>
</file>