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3" r:id="rId6"/>
    <p:sldId id="270" r:id="rId7"/>
    <p:sldId id="272" r:id="rId8"/>
    <p:sldId id="273" r:id="rId9"/>
    <p:sldId id="281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2" autoAdjust="0"/>
    <p:restoredTop sz="94624" autoAdjust="0"/>
  </p:normalViewPr>
  <p:slideViewPr>
    <p:cSldViewPr>
      <p:cViewPr varScale="1">
        <p:scale>
          <a:sx n="82" d="100"/>
          <a:sy n="82" d="100"/>
        </p:scale>
        <p:origin x="201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Excel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Excel7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K</a:t>
            </a:r>
            <a:r>
              <a:rPr lang="pl-PL"/>
              <a:t>rzywa wzorcowa - czerwień anilanowa</a:t>
            </a:r>
            <a:endParaRPr lang="en-US"/>
          </a:p>
        </c:rich>
      </c:tx>
      <c:layout>
        <c:manualLayout>
          <c:xMode val="edge"/>
          <c:yMode val="edge"/>
          <c:x val="0.21862489063867016"/>
          <c:y val="1.3888888888888938E-2"/>
        </c:manualLayout>
      </c:layout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Arkusz1!$C$2</c:f>
              <c:strCache>
                <c:ptCount val="1"/>
                <c:pt idx="0">
                  <c:v>A</c:v>
                </c:pt>
              </c:strCache>
            </c:strRef>
          </c:tx>
          <c:trendline>
            <c:trendlineType val="linear"/>
            <c:dispRSqr val="0"/>
            <c:dispEq val="1"/>
            <c:trendlineLbl>
              <c:layout>
                <c:manualLayout>
                  <c:x val="-4.1697506561679698E-2"/>
                  <c:y val="5.7753718285214447E-3"/>
                </c:manualLayout>
              </c:layout>
              <c:numFmt formatCode="General" sourceLinked="0"/>
            </c:trendlineLbl>
          </c:trendline>
          <c:xVal>
            <c:numRef>
              <c:f>Arkusz1!$B$3:$B$11</c:f>
              <c:numCache>
                <c:formatCode>General</c:formatCode>
                <c:ptCount val="9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20</c:v>
                </c:pt>
              </c:numCache>
            </c:numRef>
          </c:xVal>
          <c:yVal>
            <c:numRef>
              <c:f>Arkusz1!$C$3:$C$11</c:f>
              <c:numCache>
                <c:formatCode>General</c:formatCode>
                <c:ptCount val="9"/>
                <c:pt idx="0">
                  <c:v>0</c:v>
                </c:pt>
                <c:pt idx="1">
                  <c:v>5.6000000000000022E-2</c:v>
                </c:pt>
                <c:pt idx="2">
                  <c:v>8.4000000000000213E-2</c:v>
                </c:pt>
                <c:pt idx="3">
                  <c:v>0.15200000000000033</c:v>
                </c:pt>
                <c:pt idx="4">
                  <c:v>0.23</c:v>
                </c:pt>
                <c:pt idx="5">
                  <c:v>0.37300000000000066</c:v>
                </c:pt>
                <c:pt idx="6">
                  <c:v>0.53200000000000003</c:v>
                </c:pt>
                <c:pt idx="7">
                  <c:v>0.74000000000000132</c:v>
                </c:pt>
                <c:pt idx="8">
                  <c:v>1.470999999999997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6F9-4820-9456-7B79498BF5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982336"/>
        <c:axId val="97988608"/>
      </c:scatterChart>
      <c:valAx>
        <c:axId val="97982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050" dirty="0"/>
                  <a:t>S</a:t>
                </a:r>
                <a:r>
                  <a:rPr lang="pl-PL" sz="1050" dirty="0"/>
                  <a:t>tężenie początkowe, mg/dm</a:t>
                </a:r>
                <a:r>
                  <a:rPr lang="pl-PL" sz="1050" baseline="30000" dirty="0"/>
                  <a:t>3</a:t>
                </a:r>
                <a:endParaRPr lang="en-US" sz="1050" baseline="300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7988608"/>
        <c:crosses val="autoZero"/>
        <c:crossBetween val="midCat"/>
      </c:valAx>
      <c:valAx>
        <c:axId val="979886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l-PL" sz="1200" dirty="0" err="1"/>
                  <a:t>Absorbancja</a:t>
                </a:r>
                <a:endParaRPr lang="en-US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7982336"/>
        <c:crosses val="autoZero"/>
        <c:crossBetween val="midCat"/>
      </c:valAx>
    </c:plotArea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ysClr val="windowText" lastClr="000000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pl-P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l-PL"/>
              <a:t>Krzywa wzorcowa - żółcień złocista anilanowa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rendline>
            <c:trendlineType val="linear"/>
            <c:dispRSqr val="0"/>
            <c:dispEq val="1"/>
            <c:trendlineLbl>
              <c:layout>
                <c:manualLayout>
                  <c:x val="-4.166994750656168E-2"/>
                  <c:y val="2.4293890347039954E-2"/>
                </c:manualLayout>
              </c:layout>
              <c:numFmt formatCode="General" sourceLinked="0"/>
            </c:trendlineLbl>
          </c:trendline>
          <c:xVal>
            <c:numRef>
              <c:f>Arkusz1!$B$115:$B$123</c:f>
              <c:numCache>
                <c:formatCode>General</c:formatCode>
                <c:ptCount val="9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20</c:v>
                </c:pt>
              </c:numCache>
            </c:numRef>
          </c:xVal>
          <c:yVal>
            <c:numRef>
              <c:f>Arkusz1!$C$115:$C$123</c:f>
              <c:numCache>
                <c:formatCode>General</c:formatCode>
                <c:ptCount val="9"/>
                <c:pt idx="0">
                  <c:v>0</c:v>
                </c:pt>
                <c:pt idx="1">
                  <c:v>1.9000000000000045E-2</c:v>
                </c:pt>
                <c:pt idx="2">
                  <c:v>3.1000000000000052E-2</c:v>
                </c:pt>
                <c:pt idx="3">
                  <c:v>8.0000000000000043E-2</c:v>
                </c:pt>
                <c:pt idx="4">
                  <c:v>0.125</c:v>
                </c:pt>
                <c:pt idx="5">
                  <c:v>0.222</c:v>
                </c:pt>
                <c:pt idx="6">
                  <c:v>0.31100000000000066</c:v>
                </c:pt>
                <c:pt idx="7">
                  <c:v>0.45500000000000002</c:v>
                </c:pt>
                <c:pt idx="8">
                  <c:v>0.90800000000000003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61E-4162-952F-9A92A9588A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087680"/>
        <c:axId val="98089600"/>
      </c:scatterChart>
      <c:valAx>
        <c:axId val="98087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l-PL" sz="1050" dirty="0"/>
                  <a:t>Stężenie początkowe, mg/dm</a:t>
                </a:r>
                <a:r>
                  <a:rPr lang="pl-PL" sz="1050" baseline="30000" dirty="0"/>
                  <a:t>3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8089600"/>
        <c:crosses val="autoZero"/>
        <c:crossBetween val="midCat"/>
      </c:valAx>
      <c:valAx>
        <c:axId val="98089600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l-PL" sz="1200" dirty="0" err="1"/>
                  <a:t>Absorbancja</a:t>
                </a:r>
                <a:endParaRPr lang="pl-PL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8087680"/>
        <c:crosses val="autoZero"/>
        <c:crossBetween val="midCat"/>
        <c:majorUnit val="0.1"/>
      </c:valAx>
    </c:plotArea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ysClr val="windowText" lastClr="000000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pl-P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v>WG-12</c:v>
          </c:tx>
          <c:xVal>
            <c:numRef>
              <c:f>Arkusz1!$G$85:$G$90</c:f>
              <c:numCache>
                <c:formatCode>0.0000</c:formatCode>
                <c:ptCount val="6"/>
                <c:pt idx="0">
                  <c:v>9.575923392612859E-2</c:v>
                </c:pt>
                <c:pt idx="1">
                  <c:v>6.8399452804377564E-2</c:v>
                </c:pt>
                <c:pt idx="2">
                  <c:v>0.24623803009575954</c:v>
                </c:pt>
                <c:pt idx="3">
                  <c:v>2.5307797537619749</c:v>
                </c:pt>
                <c:pt idx="4">
                  <c:v>9.2202462380300965</c:v>
                </c:pt>
                <c:pt idx="5">
                  <c:v>18.084815321477468</c:v>
                </c:pt>
              </c:numCache>
            </c:numRef>
          </c:xVal>
          <c:yVal>
            <c:numRef>
              <c:f>Arkusz1!$J$85:$J$90</c:f>
              <c:numCache>
                <c:formatCode>0.0000</c:formatCode>
                <c:ptCount val="6"/>
                <c:pt idx="0">
                  <c:v>2.4760601915184601</c:v>
                </c:pt>
                <c:pt idx="1">
                  <c:v>6.2329001367989045</c:v>
                </c:pt>
                <c:pt idx="2">
                  <c:v>12.43844049247606</c:v>
                </c:pt>
                <c:pt idx="3">
                  <c:v>24.367305061559531</c:v>
                </c:pt>
                <c:pt idx="4">
                  <c:v>35.194938440492479</c:v>
                </c:pt>
                <c:pt idx="5">
                  <c:v>45.478796169630563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711-4C0F-B0D9-08A6441E902B}"/>
            </c:ext>
          </c:extLst>
        </c:ser>
        <c:ser>
          <c:idx val="1"/>
          <c:order val="1"/>
          <c:tx>
            <c:v>ROW 08</c:v>
          </c:tx>
          <c:xVal>
            <c:numRef>
              <c:f>Arkusz1!$H$85:$H$90</c:f>
              <c:numCache>
                <c:formatCode>0.0000</c:formatCode>
                <c:ptCount val="6"/>
                <c:pt idx="0">
                  <c:v>0.12311901504787962</c:v>
                </c:pt>
                <c:pt idx="1">
                  <c:v>0.2188782489740082</c:v>
                </c:pt>
                <c:pt idx="2">
                  <c:v>0.27359781121751031</c:v>
                </c:pt>
                <c:pt idx="3">
                  <c:v>0.49247606019151913</c:v>
                </c:pt>
                <c:pt idx="4">
                  <c:v>0.57455540355677304</c:v>
                </c:pt>
                <c:pt idx="5">
                  <c:v>1.0259917920656576</c:v>
                </c:pt>
              </c:numCache>
            </c:numRef>
          </c:xVal>
          <c:yVal>
            <c:numRef>
              <c:f>Arkusz1!$K$85:$K$90</c:f>
              <c:numCache>
                <c:formatCode>0.0000</c:formatCode>
                <c:ptCount val="6"/>
                <c:pt idx="0">
                  <c:v>2.4692202462380299</c:v>
                </c:pt>
                <c:pt idx="1">
                  <c:v>6.1952804377564838</c:v>
                </c:pt>
                <c:pt idx="2">
                  <c:v>12.431600547195622</c:v>
                </c:pt>
                <c:pt idx="3">
                  <c:v>24.87688098495213</c:v>
                </c:pt>
                <c:pt idx="4">
                  <c:v>37.356361149110796</c:v>
                </c:pt>
                <c:pt idx="5">
                  <c:v>49.743502051983576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B711-4C0F-B0D9-08A6441E902B}"/>
            </c:ext>
          </c:extLst>
        </c:ser>
        <c:ser>
          <c:idx val="2"/>
          <c:order val="2"/>
          <c:tx>
            <c:v>F-300</c:v>
          </c:tx>
          <c:xVal>
            <c:numRef>
              <c:f>Arkusz1!$I$85:$I$90</c:f>
              <c:numCache>
                <c:formatCode>0.0000</c:formatCode>
                <c:ptCount val="6"/>
                <c:pt idx="0">
                  <c:v>4.1039671682626538E-2</c:v>
                </c:pt>
                <c:pt idx="1">
                  <c:v>0.10943912448700424</c:v>
                </c:pt>
                <c:pt idx="2">
                  <c:v>0.20519835841313291</c:v>
                </c:pt>
                <c:pt idx="3">
                  <c:v>0.83447332421340625</c:v>
                </c:pt>
                <c:pt idx="4">
                  <c:v>1.4500683994528039</c:v>
                </c:pt>
                <c:pt idx="5">
                  <c:v>2.188782489740082</c:v>
                </c:pt>
              </c:numCache>
            </c:numRef>
          </c:xVal>
          <c:yVal>
            <c:numRef>
              <c:f>Arkusz1!$L$85:$L$90</c:f>
              <c:numCache>
                <c:formatCode>0.0000</c:formatCode>
                <c:ptCount val="6"/>
                <c:pt idx="0">
                  <c:v>2.4897400820793432</c:v>
                </c:pt>
                <c:pt idx="1">
                  <c:v>6.2226402188782455</c:v>
                </c:pt>
                <c:pt idx="2">
                  <c:v>12.448700410396713</c:v>
                </c:pt>
                <c:pt idx="3">
                  <c:v>24.791381668946684</c:v>
                </c:pt>
                <c:pt idx="4">
                  <c:v>37.137482900136803</c:v>
                </c:pt>
                <c:pt idx="5">
                  <c:v>49.452804377564945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B711-4C0F-B0D9-08A6441E90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481344"/>
        <c:axId val="85499904"/>
      </c:scatterChart>
      <c:valAx>
        <c:axId val="85481344"/>
        <c:scaling>
          <c:orientation val="minMax"/>
          <c:max val="2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l-PL" sz="1050" dirty="0"/>
                  <a:t>Stężenie końcowe, mg/dm</a:t>
                </a:r>
                <a:r>
                  <a:rPr lang="pl-PL" sz="1050" baseline="30000" dirty="0"/>
                  <a:t>3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85499904"/>
        <c:crosses val="autoZero"/>
        <c:crossBetween val="midCat"/>
      </c:valAx>
      <c:valAx>
        <c:axId val="85499904"/>
        <c:scaling>
          <c:orientation val="minMax"/>
          <c:max val="6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l-PL" sz="1050" dirty="0"/>
                  <a:t>Pojemność sorpcyjna, mg/g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85481344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ysClr val="windowText" lastClr="000000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pl-P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v>WG-12</c:v>
          </c:tx>
          <c:xVal>
            <c:numRef>
              <c:f>Arkusz1!$G$56:$G$61</c:f>
              <c:numCache>
                <c:formatCode>0.0000</c:formatCode>
                <c:ptCount val="6"/>
                <c:pt idx="0">
                  <c:v>0.19151846785225754</c:v>
                </c:pt>
                <c:pt idx="1">
                  <c:v>0.20519835841313291</c:v>
                </c:pt>
                <c:pt idx="2">
                  <c:v>0.47879616963064392</c:v>
                </c:pt>
                <c:pt idx="3">
                  <c:v>2.7770177838577292</c:v>
                </c:pt>
                <c:pt idx="4">
                  <c:v>12.038303693570422</c:v>
                </c:pt>
                <c:pt idx="5">
                  <c:v>21.614227086183313</c:v>
                </c:pt>
              </c:numCache>
            </c:numRef>
          </c:xVal>
          <c:yVal>
            <c:numRef>
              <c:f>Arkusz1!$J$56:$J$61</c:f>
              <c:numCache>
                <c:formatCode>0.0000</c:formatCode>
                <c:ptCount val="6"/>
                <c:pt idx="0">
                  <c:v>2.4521203830369358</c:v>
                </c:pt>
                <c:pt idx="1">
                  <c:v>6.1987004103967145</c:v>
                </c:pt>
                <c:pt idx="2">
                  <c:v>12.38030095759235</c:v>
                </c:pt>
                <c:pt idx="3">
                  <c:v>24.305745554035532</c:v>
                </c:pt>
                <c:pt idx="4">
                  <c:v>34.49042407660729</c:v>
                </c:pt>
                <c:pt idx="5">
                  <c:v>44.596443228454213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EC2-49F5-9C32-172BAB58CEF0}"/>
            </c:ext>
          </c:extLst>
        </c:ser>
        <c:ser>
          <c:idx val="1"/>
          <c:order val="1"/>
          <c:tx>
            <c:v>ROW 08</c:v>
          </c:tx>
          <c:xVal>
            <c:numRef>
              <c:f>Arkusz1!$H$56:$H$61</c:f>
              <c:numCache>
                <c:formatCode>0.0000</c:formatCode>
                <c:ptCount val="6"/>
                <c:pt idx="0">
                  <c:v>0.19151846785225754</c:v>
                </c:pt>
                <c:pt idx="1">
                  <c:v>0.10943912448700424</c:v>
                </c:pt>
                <c:pt idx="2">
                  <c:v>0.25991792065663477</c:v>
                </c:pt>
                <c:pt idx="3">
                  <c:v>0.32831737346101303</c:v>
                </c:pt>
                <c:pt idx="4">
                  <c:v>0.41039671682626538</c:v>
                </c:pt>
                <c:pt idx="5">
                  <c:v>0.76607387140903005</c:v>
                </c:pt>
              </c:numCache>
            </c:numRef>
          </c:xVal>
          <c:yVal>
            <c:numRef>
              <c:f>Arkusz1!$K$56:$K$61</c:f>
              <c:numCache>
                <c:formatCode>0.0000</c:formatCode>
                <c:ptCount val="6"/>
                <c:pt idx="0">
                  <c:v>2.4521203830369358</c:v>
                </c:pt>
                <c:pt idx="1">
                  <c:v>6.2226402188782455</c:v>
                </c:pt>
                <c:pt idx="2">
                  <c:v>12.435020519835852</c:v>
                </c:pt>
                <c:pt idx="3">
                  <c:v>24.917920656634745</c:v>
                </c:pt>
                <c:pt idx="4">
                  <c:v>37.397400820793365</c:v>
                </c:pt>
                <c:pt idx="5">
                  <c:v>49.808481532147745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0EC2-49F5-9C32-172BAB58CEF0}"/>
            </c:ext>
          </c:extLst>
        </c:ser>
        <c:ser>
          <c:idx val="2"/>
          <c:order val="2"/>
          <c:tx>
            <c:v>F-300</c:v>
          </c:tx>
          <c:xVal>
            <c:numRef>
              <c:f>Arkusz1!$I$56:$I$61</c:f>
              <c:numCache>
                <c:formatCode>0.0000</c:formatCode>
                <c:ptCount val="6"/>
                <c:pt idx="0">
                  <c:v>0.23255813953488391</c:v>
                </c:pt>
                <c:pt idx="1">
                  <c:v>6.8399452804377564E-2</c:v>
                </c:pt>
                <c:pt idx="2">
                  <c:v>0.3009575923392625</c:v>
                </c:pt>
                <c:pt idx="3">
                  <c:v>0.49247606019151913</c:v>
                </c:pt>
                <c:pt idx="4">
                  <c:v>1.2585499316005495</c:v>
                </c:pt>
                <c:pt idx="5">
                  <c:v>3.2558139534883721</c:v>
                </c:pt>
              </c:numCache>
            </c:numRef>
          </c:xVal>
          <c:yVal>
            <c:numRef>
              <c:f>Arkusz1!$L$56:$L$61</c:f>
              <c:numCache>
                <c:formatCode>0.0000</c:formatCode>
                <c:ptCount val="6"/>
                <c:pt idx="0">
                  <c:v>2.4418604651162767</c:v>
                </c:pt>
                <c:pt idx="1">
                  <c:v>6.2329001367989045</c:v>
                </c:pt>
                <c:pt idx="2">
                  <c:v>12.424760601915168</c:v>
                </c:pt>
                <c:pt idx="3">
                  <c:v>24.87688098495213</c:v>
                </c:pt>
                <c:pt idx="4">
                  <c:v>37.185362517099861</c:v>
                </c:pt>
                <c:pt idx="5">
                  <c:v>49.186046511627836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0EC2-49F5-9C32-172BAB58CE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035968"/>
        <c:axId val="98902400"/>
      </c:scatterChart>
      <c:valAx>
        <c:axId val="98035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l-PL" sz="1050" dirty="0"/>
                  <a:t>Stężenie końcowe, mg/dm</a:t>
                </a:r>
                <a:r>
                  <a:rPr lang="pl-PL" sz="1050" baseline="30000" dirty="0"/>
                  <a:t>3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98902400"/>
        <c:crosses val="autoZero"/>
        <c:crossBetween val="midCat"/>
      </c:valAx>
      <c:valAx>
        <c:axId val="98902400"/>
        <c:scaling>
          <c:orientation val="minMax"/>
          <c:max val="6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l-PL" sz="1050" dirty="0"/>
                  <a:t>Pojemność sorpcyjna, mg/g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98035968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ysClr val="windowText" lastClr="000000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pl-P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v>WG-12</c:v>
          </c:tx>
          <c:xVal>
            <c:numRef>
              <c:f>Arkusz1!$G$27:$G$32</c:f>
              <c:numCache>
                <c:formatCode>0.0000</c:formatCode>
                <c:ptCount val="6"/>
                <c:pt idx="0">
                  <c:v>0.3009575923392625</c:v>
                </c:pt>
                <c:pt idx="1">
                  <c:v>0.35567715458276333</c:v>
                </c:pt>
                <c:pt idx="2">
                  <c:v>0.45143638850889195</c:v>
                </c:pt>
                <c:pt idx="3">
                  <c:v>1.6963064295485677</c:v>
                </c:pt>
                <c:pt idx="4">
                  <c:v>10.041039671682627</c:v>
                </c:pt>
                <c:pt idx="5">
                  <c:v>20.711354309165532</c:v>
                </c:pt>
              </c:numCache>
            </c:numRef>
          </c:xVal>
          <c:yVal>
            <c:numRef>
              <c:f>Arkusz1!$J$27:$J$32</c:f>
              <c:numCache>
                <c:formatCode>0.0000</c:formatCode>
                <c:ptCount val="6"/>
                <c:pt idx="0">
                  <c:v>2.4247606019151848</c:v>
                </c:pt>
                <c:pt idx="1">
                  <c:v>6.1610807113543089</c:v>
                </c:pt>
                <c:pt idx="2">
                  <c:v>12.387140902872773</c:v>
                </c:pt>
                <c:pt idx="3">
                  <c:v>24.575923392612857</c:v>
                </c:pt>
                <c:pt idx="4">
                  <c:v>34.989740082079351</c:v>
                </c:pt>
                <c:pt idx="5">
                  <c:v>44.822161422708604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B40-412A-AB2A-42FD2316732D}"/>
            </c:ext>
          </c:extLst>
        </c:ser>
        <c:ser>
          <c:idx val="1"/>
          <c:order val="1"/>
          <c:tx>
            <c:v>ROW 08</c:v>
          </c:tx>
          <c:xVal>
            <c:numRef>
              <c:f>Arkusz1!$H$27:$H$32</c:f>
              <c:numCache>
                <c:formatCode>0.0000</c:formatCode>
                <c:ptCount val="6"/>
                <c:pt idx="0">
                  <c:v>0.24623803009575954</c:v>
                </c:pt>
                <c:pt idx="1">
                  <c:v>0.25991792065663477</c:v>
                </c:pt>
                <c:pt idx="2">
                  <c:v>0.32831737346101303</c:v>
                </c:pt>
                <c:pt idx="3">
                  <c:v>0.39671682626539051</c:v>
                </c:pt>
                <c:pt idx="4">
                  <c:v>0.51983584131326954</c:v>
                </c:pt>
                <c:pt idx="5">
                  <c:v>0.76607387140903005</c:v>
                </c:pt>
              </c:numCache>
            </c:numRef>
          </c:xVal>
          <c:yVal>
            <c:numRef>
              <c:f>Arkusz1!$K$27:$K$32</c:f>
              <c:numCache>
                <c:formatCode>0.0000</c:formatCode>
                <c:ptCount val="6"/>
                <c:pt idx="0">
                  <c:v>2.4384404924760577</c:v>
                </c:pt>
                <c:pt idx="1">
                  <c:v>6.1850205198358355</c:v>
                </c:pt>
                <c:pt idx="2">
                  <c:v>12.417920656634747</c:v>
                </c:pt>
                <c:pt idx="3">
                  <c:v>24.900820793433653</c:v>
                </c:pt>
                <c:pt idx="4">
                  <c:v>37.370041039671591</c:v>
                </c:pt>
                <c:pt idx="5">
                  <c:v>49.808481532147745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5B40-412A-AB2A-42FD2316732D}"/>
            </c:ext>
          </c:extLst>
        </c:ser>
        <c:ser>
          <c:idx val="2"/>
          <c:order val="2"/>
          <c:tx>
            <c:v>F-300</c:v>
          </c:tx>
          <c:xVal>
            <c:numRef>
              <c:f>Arkusz1!$I$27:$I$32</c:f>
              <c:numCache>
                <c:formatCode>0.0000</c:formatCode>
                <c:ptCount val="6"/>
                <c:pt idx="0">
                  <c:v>0.32831737346101303</c:v>
                </c:pt>
                <c:pt idx="1">
                  <c:v>0.42407660738714237</c:v>
                </c:pt>
                <c:pt idx="2">
                  <c:v>0.34199726402188785</c:v>
                </c:pt>
                <c:pt idx="3">
                  <c:v>0.49247606019151913</c:v>
                </c:pt>
                <c:pt idx="4">
                  <c:v>0.87551299589603115</c:v>
                </c:pt>
                <c:pt idx="5">
                  <c:v>2.7222982216142273</c:v>
                </c:pt>
              </c:numCache>
            </c:numRef>
          </c:xVal>
          <c:yVal>
            <c:numRef>
              <c:f>Arkusz1!$L$27:$L$32</c:f>
              <c:numCache>
                <c:formatCode>0.0000</c:formatCode>
                <c:ptCount val="6"/>
                <c:pt idx="0">
                  <c:v>2.4179206566347471</c:v>
                </c:pt>
                <c:pt idx="1">
                  <c:v>6.1439808481531966</c:v>
                </c:pt>
                <c:pt idx="2">
                  <c:v>12.414500683994518</c:v>
                </c:pt>
                <c:pt idx="3">
                  <c:v>24.87688098495213</c:v>
                </c:pt>
                <c:pt idx="4">
                  <c:v>37.281121751025992</c:v>
                </c:pt>
                <c:pt idx="5">
                  <c:v>49.319425444596348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5B40-412A-AB2A-42FD231673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743872"/>
        <c:axId val="107782912"/>
      </c:scatterChart>
      <c:valAx>
        <c:axId val="107743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l-PL" sz="1050" dirty="0"/>
                  <a:t>Stężenie końcowe, mg/dm</a:t>
                </a:r>
                <a:r>
                  <a:rPr lang="pl-PL" sz="1050" baseline="30000" dirty="0"/>
                  <a:t>3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107782912"/>
        <c:crosses val="autoZero"/>
        <c:crossBetween val="midCat"/>
      </c:valAx>
      <c:valAx>
        <c:axId val="107782912"/>
        <c:scaling>
          <c:orientation val="minMax"/>
          <c:max val="6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l-PL" sz="1050" dirty="0"/>
                  <a:t>Pojemność sorpcyjna, mg/g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107743872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ysClr val="windowText" lastClr="000000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pl-PL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v>WG-12</c:v>
          </c:tx>
          <c:xVal>
            <c:numRef>
              <c:f>Arkusz1!$G$189:$G$194</c:f>
              <c:numCache>
                <c:formatCode>0.0000</c:formatCode>
                <c:ptCount val="6"/>
                <c:pt idx="0">
                  <c:v>0.41484716157205326</c:v>
                </c:pt>
                <c:pt idx="1">
                  <c:v>0.67685589519650913</c:v>
                </c:pt>
                <c:pt idx="2">
                  <c:v>1.3755458515283843</c:v>
                </c:pt>
                <c:pt idx="3">
                  <c:v>8.0567685589519726</c:v>
                </c:pt>
                <c:pt idx="4">
                  <c:v>18.493449781659326</c:v>
                </c:pt>
                <c:pt idx="5">
                  <c:v>33.646288209606944</c:v>
                </c:pt>
              </c:numCache>
            </c:numRef>
          </c:xVal>
          <c:yVal>
            <c:numRef>
              <c:f>Arkusz1!$J$189:$J$194</c:f>
              <c:numCache>
                <c:formatCode>0.0000</c:formatCode>
                <c:ptCount val="6"/>
                <c:pt idx="0">
                  <c:v>2.3962882096069826</c:v>
                </c:pt>
                <c:pt idx="1">
                  <c:v>6.0807860262008715</c:v>
                </c:pt>
                <c:pt idx="2">
                  <c:v>12.156113537117925</c:v>
                </c:pt>
                <c:pt idx="3">
                  <c:v>22.985807860261957</c:v>
                </c:pt>
                <c:pt idx="4">
                  <c:v>32.876637554585145</c:v>
                </c:pt>
                <c:pt idx="5">
                  <c:v>41.588427947598255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38D-4D03-87A4-65E4D634E4B7}"/>
            </c:ext>
          </c:extLst>
        </c:ser>
        <c:ser>
          <c:idx val="1"/>
          <c:order val="1"/>
          <c:tx>
            <c:v>ROW 08</c:v>
          </c:tx>
          <c:xVal>
            <c:numRef>
              <c:f>Arkusz1!$H$189:$H$194</c:f>
              <c:numCache>
                <c:formatCode>0.0000</c:formatCode>
                <c:ptCount val="6"/>
                <c:pt idx="0">
                  <c:v>0.58951965065502188</c:v>
                </c:pt>
                <c:pt idx="1">
                  <c:v>0.69868995633188014</c:v>
                </c:pt>
                <c:pt idx="2">
                  <c:v>0.74235807860262015</c:v>
                </c:pt>
                <c:pt idx="3">
                  <c:v>1.0698689956331855</c:v>
                </c:pt>
                <c:pt idx="4">
                  <c:v>2.0087336244541483</c:v>
                </c:pt>
                <c:pt idx="5">
                  <c:v>3.9737991266375552</c:v>
                </c:pt>
              </c:numCache>
            </c:numRef>
          </c:xVal>
          <c:yVal>
            <c:numRef>
              <c:f>Arkusz1!$K$189:$K$194</c:f>
              <c:numCache>
                <c:formatCode>0.0000</c:formatCode>
                <c:ptCount val="6"/>
                <c:pt idx="0">
                  <c:v>2.35262008733624</c:v>
                </c:pt>
                <c:pt idx="1">
                  <c:v>6.0753275109170302</c:v>
                </c:pt>
                <c:pt idx="2">
                  <c:v>12.31441048034935</c:v>
                </c:pt>
                <c:pt idx="3">
                  <c:v>24.732532751091689</c:v>
                </c:pt>
                <c:pt idx="4">
                  <c:v>36.997816593886377</c:v>
                </c:pt>
                <c:pt idx="5">
                  <c:v>49.006550218340614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F38D-4D03-87A4-65E4D634E4B7}"/>
            </c:ext>
          </c:extLst>
        </c:ser>
        <c:ser>
          <c:idx val="2"/>
          <c:order val="2"/>
          <c:tx>
            <c:v>F-300</c:v>
          </c:tx>
          <c:xVal>
            <c:numRef>
              <c:f>Arkusz1!$I$189:$I$194</c:f>
              <c:numCache>
                <c:formatCode>0.0000</c:formatCode>
                <c:ptCount val="6"/>
                <c:pt idx="0">
                  <c:v>0.30567685589519705</c:v>
                </c:pt>
                <c:pt idx="1">
                  <c:v>0.58951965065502188</c:v>
                </c:pt>
                <c:pt idx="2">
                  <c:v>1.0043668122270715</c:v>
                </c:pt>
                <c:pt idx="3">
                  <c:v>1.3755458515283843</c:v>
                </c:pt>
                <c:pt idx="4">
                  <c:v>2.6855895196506552</c:v>
                </c:pt>
                <c:pt idx="5">
                  <c:v>12.663755458515286</c:v>
                </c:pt>
              </c:numCache>
            </c:numRef>
          </c:xVal>
          <c:yVal>
            <c:numRef>
              <c:f>Arkusz1!$L$189:$L$194</c:f>
              <c:numCache>
                <c:formatCode>0.0000</c:formatCode>
                <c:ptCount val="6"/>
                <c:pt idx="0">
                  <c:v>2.4235807860262053</c:v>
                </c:pt>
                <c:pt idx="1">
                  <c:v>6.1026200873362448</c:v>
                </c:pt>
                <c:pt idx="2">
                  <c:v>12.248908296943231</c:v>
                </c:pt>
                <c:pt idx="3">
                  <c:v>24.656113537117889</c:v>
                </c:pt>
                <c:pt idx="4">
                  <c:v>36.828602620087338</c:v>
                </c:pt>
                <c:pt idx="5">
                  <c:v>46.834061135371144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F38D-4D03-87A4-65E4D634E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371264"/>
        <c:axId val="107898368"/>
      </c:scatterChart>
      <c:valAx>
        <c:axId val="101371264"/>
        <c:scaling>
          <c:orientation val="minMax"/>
          <c:max val="5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l-PL" sz="1050" dirty="0"/>
                  <a:t>Stężenie końcowe, mg/dm3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107898368"/>
        <c:crosses val="autoZero"/>
        <c:crossBetween val="midCat"/>
      </c:valAx>
      <c:valAx>
        <c:axId val="107898368"/>
        <c:scaling>
          <c:orientation val="minMax"/>
          <c:max val="6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l-PL" sz="1050" dirty="0"/>
                  <a:t>Pojemność sorpcyjna, mg/g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101371264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ysClr val="windowText" lastClr="000000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pl-PL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v>WG-12</c:v>
          </c:tx>
          <c:xVal>
            <c:numRef>
              <c:f>Arkusz1!$G$162:$G$167</c:f>
              <c:numCache>
                <c:formatCode>0.0000</c:formatCode>
                <c:ptCount val="6"/>
                <c:pt idx="0">
                  <c:v>0.28384279475982627</c:v>
                </c:pt>
                <c:pt idx="1">
                  <c:v>0.26200873362445515</c:v>
                </c:pt>
                <c:pt idx="2">
                  <c:v>0.45851528384279527</c:v>
                </c:pt>
                <c:pt idx="3">
                  <c:v>3.9082969432314414</c:v>
                </c:pt>
                <c:pt idx="4">
                  <c:v>12.358078602620088</c:v>
                </c:pt>
                <c:pt idx="5">
                  <c:v>28.449781659388627</c:v>
                </c:pt>
              </c:numCache>
            </c:numRef>
          </c:xVal>
          <c:yVal>
            <c:numRef>
              <c:f>Arkusz1!$J$162:$J$167</c:f>
              <c:numCache>
                <c:formatCode>0.0000</c:formatCode>
                <c:ptCount val="6"/>
                <c:pt idx="0">
                  <c:v>2.4290393013100435</c:v>
                </c:pt>
                <c:pt idx="1">
                  <c:v>6.1844978165938773</c:v>
                </c:pt>
                <c:pt idx="2">
                  <c:v>12.385371179039302</c:v>
                </c:pt>
                <c:pt idx="3">
                  <c:v>24.022925764192138</c:v>
                </c:pt>
                <c:pt idx="4">
                  <c:v>34.410480349344944</c:v>
                </c:pt>
                <c:pt idx="5">
                  <c:v>42.887554585152763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F2A-400D-B76D-5406B56D86E1}"/>
            </c:ext>
          </c:extLst>
        </c:ser>
        <c:ser>
          <c:idx val="1"/>
          <c:order val="1"/>
          <c:tx>
            <c:v>ROW 0,8</c:v>
          </c:tx>
          <c:xVal>
            <c:numRef>
              <c:f>Arkusz1!$H$162:$H$167</c:f>
              <c:numCache>
                <c:formatCode>0.0000</c:formatCode>
                <c:ptCount val="6"/>
                <c:pt idx="0">
                  <c:v>0.24017467248908267</c:v>
                </c:pt>
                <c:pt idx="1">
                  <c:v>0.24017467248908267</c:v>
                </c:pt>
                <c:pt idx="2">
                  <c:v>0.24017467248908267</c:v>
                </c:pt>
                <c:pt idx="3">
                  <c:v>0.26200873362445515</c:v>
                </c:pt>
                <c:pt idx="4">
                  <c:v>0.48034934497816589</c:v>
                </c:pt>
                <c:pt idx="5">
                  <c:v>2.2489082969432315</c:v>
                </c:pt>
              </c:numCache>
            </c:numRef>
          </c:xVal>
          <c:yVal>
            <c:numRef>
              <c:f>Arkusz1!$K$162:$K$167</c:f>
              <c:numCache>
                <c:formatCode>0.0000</c:formatCode>
                <c:ptCount val="6"/>
                <c:pt idx="0">
                  <c:v>2.4399563318777249</c:v>
                </c:pt>
                <c:pt idx="1">
                  <c:v>6.1899563318777275</c:v>
                </c:pt>
                <c:pt idx="2">
                  <c:v>12.439956331877729</c:v>
                </c:pt>
                <c:pt idx="3">
                  <c:v>24.934497816593886</c:v>
                </c:pt>
                <c:pt idx="4">
                  <c:v>37.379912663755455</c:v>
                </c:pt>
                <c:pt idx="5">
                  <c:v>49.437772925764193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F2A-400D-B76D-5406B56D86E1}"/>
            </c:ext>
          </c:extLst>
        </c:ser>
        <c:ser>
          <c:idx val="2"/>
          <c:order val="2"/>
          <c:tx>
            <c:v>F-300</c:v>
          </c:tx>
          <c:xVal>
            <c:numRef>
              <c:f>Arkusz1!$I$162:$I$167</c:f>
              <c:numCache>
                <c:formatCode>0.0000</c:formatCode>
                <c:ptCount val="6"/>
                <c:pt idx="0">
                  <c:v>0.30567685589519705</c:v>
                </c:pt>
                <c:pt idx="1">
                  <c:v>0.30567685589519705</c:v>
                </c:pt>
                <c:pt idx="2">
                  <c:v>0.39301310043668131</c:v>
                </c:pt>
                <c:pt idx="3">
                  <c:v>0.93886462882096056</c:v>
                </c:pt>
                <c:pt idx="4">
                  <c:v>3.2969432314410478</c:v>
                </c:pt>
                <c:pt idx="5">
                  <c:v>12.270742358078625</c:v>
                </c:pt>
              </c:numCache>
            </c:numRef>
          </c:xVal>
          <c:yVal>
            <c:numRef>
              <c:f>Arkusz1!$L$162:$L$167</c:f>
              <c:numCache>
                <c:formatCode>0.0000</c:formatCode>
                <c:ptCount val="6"/>
                <c:pt idx="0">
                  <c:v>2.4235807860262053</c:v>
                </c:pt>
                <c:pt idx="1">
                  <c:v>6.1735807860261955</c:v>
                </c:pt>
                <c:pt idx="2">
                  <c:v>12.401746724890828</c:v>
                </c:pt>
                <c:pt idx="3">
                  <c:v>24.765283842794709</c:v>
                </c:pt>
                <c:pt idx="4">
                  <c:v>36.675764192139823</c:v>
                </c:pt>
                <c:pt idx="5">
                  <c:v>46.932314410480352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8F2A-400D-B76D-5406B56D86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872256"/>
        <c:axId val="107874176"/>
      </c:scatterChart>
      <c:valAx>
        <c:axId val="107872256"/>
        <c:scaling>
          <c:orientation val="minMax"/>
          <c:max val="5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l-PL" sz="1050" dirty="0"/>
                  <a:t>Stężenie końcowe, mg/dm3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107874176"/>
        <c:crosses val="autoZero"/>
        <c:crossBetween val="midCat"/>
      </c:valAx>
      <c:valAx>
        <c:axId val="107874176"/>
        <c:scaling>
          <c:orientation val="minMax"/>
          <c:max val="6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l-PL" sz="1050" dirty="0"/>
                  <a:t>Pojemność sorpcyjna, mg/g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107872256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ysClr val="windowText" lastClr="000000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pl-PL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v>WG-12</c:v>
          </c:tx>
          <c:xVal>
            <c:numRef>
              <c:f>Arkusz1!$G$136:$G$141</c:f>
              <c:numCache>
                <c:formatCode>0.0000</c:formatCode>
                <c:ptCount val="6"/>
                <c:pt idx="0">
                  <c:v>0.41484716157205326</c:v>
                </c:pt>
                <c:pt idx="1">
                  <c:v>0.39301310043668131</c:v>
                </c:pt>
                <c:pt idx="2">
                  <c:v>0.5240174672489083</c:v>
                </c:pt>
                <c:pt idx="3">
                  <c:v>6.0262008733624457</c:v>
                </c:pt>
                <c:pt idx="4">
                  <c:v>15.982532751091723</c:v>
                </c:pt>
                <c:pt idx="5">
                  <c:v>38.558951965065496</c:v>
                </c:pt>
              </c:numCache>
            </c:numRef>
          </c:xVal>
          <c:yVal>
            <c:numRef>
              <c:f>Arkusz1!$J$136:$J$141</c:f>
              <c:numCache>
                <c:formatCode>0.0000</c:formatCode>
                <c:ptCount val="6"/>
                <c:pt idx="0">
                  <c:v>2.3962882096069826</c:v>
                </c:pt>
                <c:pt idx="1">
                  <c:v>6.1517467248908391</c:v>
                </c:pt>
                <c:pt idx="2">
                  <c:v>12.368995633187772</c:v>
                </c:pt>
                <c:pt idx="3">
                  <c:v>23.493449781659326</c:v>
                </c:pt>
                <c:pt idx="4">
                  <c:v>33.504366812227076</c:v>
                </c:pt>
                <c:pt idx="5">
                  <c:v>40.36026200873355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BEA-458A-B0FB-03B504B043FD}"/>
            </c:ext>
          </c:extLst>
        </c:ser>
        <c:ser>
          <c:idx val="1"/>
          <c:order val="1"/>
          <c:tx>
            <c:v>ROW 08</c:v>
          </c:tx>
          <c:xVal>
            <c:numRef>
              <c:f>Arkusz1!$H$136:$H$141</c:f>
              <c:numCache>
                <c:formatCode>0.0000</c:formatCode>
                <c:ptCount val="6"/>
                <c:pt idx="0">
                  <c:v>0.43668122270742382</c:v>
                </c:pt>
                <c:pt idx="1">
                  <c:v>0.39301310043668131</c:v>
                </c:pt>
                <c:pt idx="2">
                  <c:v>0.43668122270742382</c:v>
                </c:pt>
                <c:pt idx="3">
                  <c:v>0.72052401746724892</c:v>
                </c:pt>
                <c:pt idx="4">
                  <c:v>1.179039301310044</c:v>
                </c:pt>
                <c:pt idx="5">
                  <c:v>2.8165938864628823</c:v>
                </c:pt>
              </c:numCache>
            </c:numRef>
          </c:xVal>
          <c:yVal>
            <c:numRef>
              <c:f>Arkusz1!$K$136:$K$141</c:f>
              <c:numCache>
                <c:formatCode>0.0000</c:formatCode>
                <c:ptCount val="6"/>
                <c:pt idx="0">
                  <c:v>2.3908296943231364</c:v>
                </c:pt>
                <c:pt idx="1">
                  <c:v>6.1517467248908391</c:v>
                </c:pt>
                <c:pt idx="2">
                  <c:v>12.39082969432315</c:v>
                </c:pt>
                <c:pt idx="3">
                  <c:v>24.819868995633229</c:v>
                </c:pt>
                <c:pt idx="4">
                  <c:v>37.20524017467249</c:v>
                </c:pt>
                <c:pt idx="5">
                  <c:v>49.295851528384283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BEA-458A-B0FB-03B504B043FD}"/>
            </c:ext>
          </c:extLst>
        </c:ser>
        <c:ser>
          <c:idx val="2"/>
          <c:order val="2"/>
          <c:tx>
            <c:v>F-300</c:v>
          </c:tx>
          <c:xVal>
            <c:numRef>
              <c:f>Arkusz1!$I$136:$I$141</c:f>
              <c:numCache>
                <c:formatCode>0.0000</c:formatCode>
                <c:ptCount val="6"/>
                <c:pt idx="0">
                  <c:v>0.37117903930131008</c:v>
                </c:pt>
                <c:pt idx="1">
                  <c:v>0.48034934497816589</c:v>
                </c:pt>
                <c:pt idx="2">
                  <c:v>0.50218340611353762</c:v>
                </c:pt>
                <c:pt idx="3">
                  <c:v>0.80786026200873373</c:v>
                </c:pt>
                <c:pt idx="4">
                  <c:v>1.331877729257642</c:v>
                </c:pt>
                <c:pt idx="5">
                  <c:v>11.048034934497817</c:v>
                </c:pt>
              </c:numCache>
            </c:numRef>
          </c:xVal>
          <c:yVal>
            <c:numRef>
              <c:f>Arkusz1!$L$136:$L$141</c:f>
              <c:numCache>
                <c:formatCode>0.0000</c:formatCode>
                <c:ptCount val="6"/>
                <c:pt idx="0">
                  <c:v>2.4072052401746742</c:v>
                </c:pt>
                <c:pt idx="1">
                  <c:v>6.12991266375544</c:v>
                </c:pt>
                <c:pt idx="2">
                  <c:v>12.374454148471624</c:v>
                </c:pt>
                <c:pt idx="3">
                  <c:v>24.798034934497789</c:v>
                </c:pt>
                <c:pt idx="4">
                  <c:v>37.167030567685515</c:v>
                </c:pt>
                <c:pt idx="5">
                  <c:v>47.237991266375552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7BEA-458A-B0FB-03B504B043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093824"/>
        <c:axId val="108095744"/>
      </c:scatterChart>
      <c:valAx>
        <c:axId val="108093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l-PL" sz="1050" dirty="0"/>
                  <a:t>Stężenie końcowe, mg/dm3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108095744"/>
        <c:crosses val="autoZero"/>
        <c:crossBetween val="midCat"/>
      </c:valAx>
      <c:valAx>
        <c:axId val="108095744"/>
        <c:scaling>
          <c:orientation val="minMax"/>
          <c:max val="6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l-PL" sz="1050" dirty="0"/>
                  <a:t>Pojemność sorpcyjna, mg/g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108093824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ysClr val="windowText" lastClr="000000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pl-P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416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811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433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60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8787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6524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143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127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818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958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22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C2C54-DFE7-40D5-AA40-ABBF854377B3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D0D8E-EEAB-438F-A827-9EAE6461A16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533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672" y="332656"/>
            <a:ext cx="6048672" cy="1512168"/>
          </a:xfrm>
        </p:spPr>
        <p:txBody>
          <a:bodyPr>
            <a:normAutofit fontScale="90000"/>
          </a:bodyPr>
          <a:lstStyle/>
          <a:p>
            <a:r>
              <a:rPr lang="pl-PL" sz="3100" b="1" dirty="0" smtClean="0">
                <a:latin typeface="Arial" pitchFamily="34" charset="0"/>
                <a:cs typeface="Arial" pitchFamily="34" charset="0"/>
              </a:rPr>
              <a:t>Politechnika Częstochowska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 smtClean="0"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latin typeface="Arial" pitchFamily="34" charset="0"/>
                <a:cs typeface="Arial" pitchFamily="34" charset="0"/>
              </a:rPr>
              <a:t>Wydział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Infrastruktury i Środowiska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 smtClean="0"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 smtClean="0"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latin typeface="Arial" pitchFamily="34" charset="0"/>
                <a:cs typeface="Arial" pitchFamily="34" charset="0"/>
              </a:rPr>
              <a:t>Kierunek: Inżynieria środowiska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60228" y="5157192"/>
            <a:ext cx="23349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Promotor: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dr inż. Imię Nazwisko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264873" y="5157192"/>
            <a:ext cx="19928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Wykonał:</a:t>
            </a:r>
          </a:p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Imię Nazwisko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Nr albumu: 000000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0" y="635255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Częstochowa, 2014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467544" y="2204864"/>
            <a:ext cx="8280920" cy="2708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Praca dyplomowa inżynierska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Adsorpcja barwników kationowych z roztworów wodnych </a:t>
            </a:r>
            <a:b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na węglu aktywnym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299" y="260648"/>
            <a:ext cx="1684015" cy="75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1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Izotermy sorpcji czerwieni anilanowej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361708944"/>
              </p:ext>
            </p:extLst>
          </p:nvPr>
        </p:nvGraphicFramePr>
        <p:xfrm>
          <a:off x="251520" y="836712"/>
          <a:ext cx="417646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10378317"/>
              </p:ext>
            </p:extLst>
          </p:nvPr>
        </p:nvGraphicFramePr>
        <p:xfrm>
          <a:off x="251520" y="3861048"/>
          <a:ext cx="417646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Wykres 5"/>
          <p:cNvGraphicFramePr/>
          <p:nvPr>
            <p:extLst>
              <p:ext uri="{D42A27DB-BD31-4B8C-83A1-F6EECF244321}">
                <p14:modId xmlns:p14="http://schemas.microsoft.com/office/powerpoint/2010/main" val="2232931138"/>
              </p:ext>
            </p:extLst>
          </p:nvPr>
        </p:nvGraphicFramePr>
        <p:xfrm>
          <a:off x="4644008" y="836712"/>
          <a:ext cx="417646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Prostokąt 6"/>
          <p:cNvSpPr/>
          <p:nvPr/>
        </p:nvSpPr>
        <p:spPr>
          <a:xfrm>
            <a:off x="6473524" y="3423507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=9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2123728" y="6381328"/>
            <a:ext cx="792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=6</a:t>
            </a:r>
            <a:r>
              <a:rPr lang="pl-PL" b="1" dirty="0" smtClean="0"/>
              <a:t> </a:t>
            </a:r>
            <a:endParaRPr lang="pl-PL" b="1" dirty="0"/>
          </a:p>
        </p:txBody>
      </p:sp>
      <p:sp>
        <p:nvSpPr>
          <p:cNvPr id="9" name="Prostokąt 8"/>
          <p:cNvSpPr/>
          <p:nvPr/>
        </p:nvSpPr>
        <p:spPr>
          <a:xfrm>
            <a:off x="2123726" y="3423507"/>
            <a:ext cx="792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=3</a:t>
            </a:r>
            <a:r>
              <a:rPr lang="pl-PL" b="1" dirty="0" smtClean="0"/>
              <a:t>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50125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67544" y="116633"/>
            <a:ext cx="8229600" cy="648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Izotermy sorpcji żółcieni złocistej anilanowej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Wykres 6"/>
          <p:cNvGraphicFramePr/>
          <p:nvPr>
            <p:extLst>
              <p:ext uri="{D42A27DB-BD31-4B8C-83A1-F6EECF244321}">
                <p14:modId xmlns:p14="http://schemas.microsoft.com/office/powerpoint/2010/main" val="1874117531"/>
              </p:ext>
            </p:extLst>
          </p:nvPr>
        </p:nvGraphicFramePr>
        <p:xfrm>
          <a:off x="251520" y="836712"/>
          <a:ext cx="417646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rostokąt 7"/>
          <p:cNvSpPr/>
          <p:nvPr/>
        </p:nvSpPr>
        <p:spPr>
          <a:xfrm>
            <a:off x="2051720" y="3429000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=3 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Wykres 8"/>
          <p:cNvGraphicFramePr/>
          <p:nvPr>
            <p:extLst>
              <p:ext uri="{D42A27DB-BD31-4B8C-83A1-F6EECF244321}">
                <p14:modId xmlns:p14="http://schemas.microsoft.com/office/powerpoint/2010/main" val="2399469529"/>
              </p:ext>
            </p:extLst>
          </p:nvPr>
        </p:nvGraphicFramePr>
        <p:xfrm>
          <a:off x="251520" y="3861048"/>
          <a:ext cx="417646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Wykres 9"/>
          <p:cNvGraphicFramePr/>
          <p:nvPr>
            <p:extLst>
              <p:ext uri="{D42A27DB-BD31-4B8C-83A1-F6EECF244321}">
                <p14:modId xmlns:p14="http://schemas.microsoft.com/office/powerpoint/2010/main" val="3259818033"/>
              </p:ext>
            </p:extLst>
          </p:nvPr>
        </p:nvGraphicFramePr>
        <p:xfrm>
          <a:off x="4644008" y="836712"/>
          <a:ext cx="417646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rostokąt 10"/>
          <p:cNvSpPr/>
          <p:nvPr/>
        </p:nvSpPr>
        <p:spPr>
          <a:xfrm>
            <a:off x="2051720" y="6381328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=6</a:t>
            </a:r>
            <a:endParaRPr lang="pl-PL" b="1" dirty="0"/>
          </a:p>
        </p:txBody>
      </p:sp>
      <p:sp>
        <p:nvSpPr>
          <p:cNvPr id="12" name="Prostokąt 11"/>
          <p:cNvSpPr/>
          <p:nvPr/>
        </p:nvSpPr>
        <p:spPr>
          <a:xfrm>
            <a:off x="6444208" y="3455043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=9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07239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36104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Wnioski</a:t>
            </a:r>
            <a:endParaRPr lang="pl-PL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929411"/>
          </a:xfrm>
        </p:spPr>
        <p:txBody>
          <a:bodyPr>
            <a:normAutofit fontScale="77500" lnSpcReduction="20000"/>
          </a:bodyPr>
          <a:lstStyle/>
          <a:p>
            <a:pPr marL="0" indent="450850" algn="just">
              <a:lnSpc>
                <a:spcPct val="110000"/>
              </a:lnSpc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Na podstawie otrzymanych wyników badań można sformułować następujące wnioski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450850" algn="just">
              <a:lnSpc>
                <a:spcPct val="110000"/>
              </a:lnSpc>
              <a:buNone/>
            </a:pP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Sorpcja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barwników na węglach aktywnych jest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skutecznym sposobem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na usunięcie tych związków z roztworów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Najlepszym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sorbentem spośród badanych węgli aktywnych okazał się węgiel ROW 08. Charakteryzuje się on wysokim stopniem usunięcia barwnika z roztworu wynoszącym ponad 90% (dla wszystkich badanych stężeń początkowych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Przeprowadzone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badania nie wykazały jednoznacznie wpływu odczynu roztworów zawierających barwniki na wielkość pojemności sorpcyjnych badanych węgli aktywnych.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126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Cel i zakres pracy</a:t>
            </a:r>
            <a:endParaRPr lang="pl-PL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marL="0" indent="444500" algn="just">
              <a:lnSpc>
                <a:spcPct val="110000"/>
              </a:lnSpc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Celem pracy jest porównanie efektów sorpcji wybranych barwników kationowych (czerwień anilanowa oraz żółcień złocista anilanowa) na węglach aktywnych z roztworów wodnych o różnym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 Do badań wykorzystano trzy węgle aktywne różniące się wielkością powierzchni właściwej, porowatością, materiałem wyjściowym. Wykorzystane w badaniach węgle aktywne WG-12, ROW 08 i F-300 są powszechnie stosowane w oczyszczaniu wód.</a:t>
            </a:r>
          </a:p>
          <a:p>
            <a:pPr marL="0" indent="722313" algn="just">
              <a:lnSpc>
                <a:spcPct val="110000"/>
              </a:lnSpc>
              <a:buNone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Zakres badań laboratoryjnych obejmował:</a:t>
            </a:r>
          </a:p>
          <a:p>
            <a:pPr marL="268288" indent="-268288">
              <a:lnSpc>
                <a:spcPct val="110000"/>
              </a:lnSpc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•	przygotowanie węgli aktywnych poprzez ich odpopielanie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 suszenie do stałej masy,</a:t>
            </a:r>
          </a:p>
          <a:p>
            <a:pPr marL="268288" indent="-268288">
              <a:lnSpc>
                <a:spcPct val="110000"/>
              </a:lnSpc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•	wyznaczenie izoterm sorpcji barwników dla początkowych stężeń: 10, 25, 50, 100, 150, 200 mg/dm</a:t>
            </a:r>
            <a:r>
              <a:rPr lang="pl-PL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przy różnych wartościach 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68288" indent="-268288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0399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Wstęp teoretyczny</a:t>
            </a:r>
            <a:endParaRPr lang="pl-PL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44500" algn="just">
              <a:buNone/>
            </a:pP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Adsorpcja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jest procesem, który ma na celu związanie substancji (adsorbatu)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powierzchni porowatego ciała stałego (adsorbentu). Proces adsorpcji można podzielić 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trzy rodzaje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444500" algn="just">
              <a:buNone/>
            </a:pPr>
            <a:endParaRPr lang="pl-PL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adsorpcja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fizyczna - związana z działaniem sił van der </a:t>
            </a:r>
            <a:r>
              <a:rPr lang="pl-PL" sz="2200" dirty="0" err="1" smtClean="0">
                <a:latin typeface="Times New Roman" pitchFamily="18" charset="0"/>
                <a:cs typeface="Times New Roman" pitchFamily="18" charset="0"/>
              </a:rPr>
              <a:t>Waalsa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just">
              <a:buNone/>
            </a:pPr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adsorpcja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chemiczna, inaczej nazywana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chemisorpcją, </a:t>
            </a:r>
          </a:p>
          <a:p>
            <a:pPr marL="0" indent="0" algn="just">
              <a:buNone/>
            </a:pPr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adsorpcja jonowymienna, inaczej nazywana wymianą jonową.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900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>
            <a:noAutofit/>
          </a:bodyPr>
          <a:lstStyle/>
          <a:p>
            <a:pPr marL="0" indent="444500" algn="just">
              <a:buNone/>
            </a:pPr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Węgle </a:t>
            </a: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aktywne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są adsorbentami powszechnego użytku, posiadające dobre parametry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sorpcyjne.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Ze względu na swoją uniwersalność oraz korzystne parametry, węgle aktywne znalazły szerokie zastosowanie w procesach oczyszczania wody, ścieków oraz gazów,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także w różnych gałęziach przemysłu: produkcja leków, przemysł zbrojeniowy (maski przeciwgazowe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przemysł spożywczy itd. </a:t>
            </a:r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722313" algn="just">
              <a:buNone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Węgle aktywne występują w postaci: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granulowane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węgle aktywne (GWA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pyliste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węgle aktywne (PWA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aktywowane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włókna węglowe (AWW</a:t>
            </a:r>
            <a:r>
              <a:rPr lang="pl-PL" sz="2200" dirty="0" smtClean="0"/>
              <a:t>). 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067" y="4630307"/>
            <a:ext cx="2808312" cy="19475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833404"/>
            <a:ext cx="3024336" cy="37444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23761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l-PL" sz="2200" b="1" dirty="0" smtClean="0"/>
              <a:t> </a:t>
            </a:r>
            <a:endParaRPr lang="pl-PL" sz="2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" y="332656"/>
            <a:ext cx="8229600" cy="5505475"/>
          </a:xfrm>
        </p:spPr>
        <p:txBody>
          <a:bodyPr>
            <a:normAutofit/>
          </a:bodyPr>
          <a:lstStyle/>
          <a:p>
            <a:pPr marL="0" indent="444500" algn="just">
              <a:buNone/>
            </a:pPr>
            <a:r>
              <a:rPr lang="pl-PL" sz="2200" b="1" dirty="0">
                <a:latin typeface="Times New Roman" pitchFamily="18" charset="0"/>
                <a:cs typeface="Times New Roman" pitchFamily="18" charset="0"/>
              </a:rPr>
              <a:t>Barwniki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(inna nazwa – związki barwne) to związki, które podczas kontaktu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różnymi substancjami, materiałami łączą się z nimi trwale, nadając barwę. W skład barwników wchodzą substancje tj.: związki heterocykliczne, pochodne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węglowodorów. </a:t>
            </a:r>
            <a:endParaRPr lang="pl-PL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az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322" y="2276872"/>
            <a:ext cx="4797152" cy="35283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0246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11663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Metodyka badań</a:t>
            </a:r>
            <a:endParaRPr lang="pl-PL" sz="3200" b="1" dirty="0"/>
          </a:p>
        </p:txBody>
      </p:sp>
      <p:sp>
        <p:nvSpPr>
          <p:cNvPr id="7" name="Prostokąt 6"/>
          <p:cNvSpPr/>
          <p:nvPr/>
        </p:nvSpPr>
        <p:spPr>
          <a:xfrm>
            <a:off x="179512" y="764704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Do badań użyto trzech rodzajów węgli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aktywnych: F-300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, ROW 08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             i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WG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12.</a:t>
            </a:r>
            <a:endParaRPr lang="pl-PL" sz="2200" dirty="0"/>
          </a:p>
        </p:txBody>
      </p:sp>
      <p:sp>
        <p:nvSpPr>
          <p:cNvPr id="8" name="Prostokąt 7"/>
          <p:cNvSpPr/>
          <p:nvPr/>
        </p:nvSpPr>
        <p:spPr>
          <a:xfrm>
            <a:off x="441562" y="1898418"/>
            <a:ext cx="4240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0850" algn="l"/>
                <a:tab pos="900113" algn="l"/>
              </a:tabLst>
            </a:pPr>
            <a:r>
              <a:rPr lang="pl-PL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Tabela 1. Charakterystyka węgli aktywnych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940505"/>
              </p:ext>
            </p:extLst>
          </p:nvPr>
        </p:nvGraphicFramePr>
        <p:xfrm>
          <a:off x="469893" y="2276876"/>
          <a:ext cx="8198866" cy="3899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9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8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044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Lp.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0" marR="180000" marT="18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Wskaźnik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0" marR="360000" marT="180000" marB="18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Wartość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F-300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ROW</a:t>
                      </a:r>
                      <a:r>
                        <a:rPr lang="pl-PL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08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WG-12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Powierzchnia właściwa, </a:t>
                      </a:r>
                      <a:r>
                        <a:rPr lang="pl-PL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pl-PL" sz="16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pl-PL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/g</a:t>
                      </a:r>
                      <a:endParaRPr lang="pl-PL" sz="160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796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1005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Masa nasypowa, g/dm</a:t>
                      </a:r>
                      <a:r>
                        <a:rPr lang="pl-PL" sz="16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pl-PL" sz="160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542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381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420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Nasiąkliwość wodna, cm</a:t>
                      </a:r>
                      <a:r>
                        <a:rPr lang="pl-PL" sz="16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0,61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0,97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0,82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Wytrzymałość</a:t>
                      </a:r>
                      <a:r>
                        <a:rPr lang="pl-PL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mechaniczna, %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Liczba metylenowa, cm</a:t>
                      </a:r>
                      <a:r>
                        <a:rPr lang="pl-PL" sz="16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pl-PL" sz="1600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</a:t>
                      </a:r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wyciągu wodnego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10,1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Zawartość popiołu, %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7,99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5,94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11,00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Adsorpcja jodu, mg/g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1060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1096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1050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62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1728192"/>
          </a:xfrm>
        </p:spPr>
        <p:txBody>
          <a:bodyPr>
            <a:normAutofit/>
          </a:bodyPr>
          <a:lstStyle/>
          <a:p>
            <a:pPr marL="0" indent="722313"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Pomiar właściwości adsorpcyjnych</a:t>
            </a:r>
          </a:p>
          <a:p>
            <a:pPr marL="0" indent="722313">
              <a:buNone/>
            </a:pPr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4500" algn="just">
              <a:buNone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Adsorpcja wybranych barwników kationowych prowadzona była   w warunkach statycznych.</a:t>
            </a:r>
          </a:p>
          <a:p>
            <a:pPr marL="0" indent="722313" algn="just">
              <a:buNone/>
            </a:pPr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722313">
              <a:buNone/>
            </a:pPr>
            <a:endParaRPr lang="pl-PL" sz="2200" dirty="0"/>
          </a:p>
        </p:txBody>
      </p:sp>
      <p:sp>
        <p:nvSpPr>
          <p:cNvPr id="4" name="Prostokąt 3"/>
          <p:cNvSpPr/>
          <p:nvPr/>
        </p:nvSpPr>
        <p:spPr>
          <a:xfrm>
            <a:off x="467544" y="2276872"/>
            <a:ext cx="47525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/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Pomiar właściwości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sorpcyjnych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dla roztworu zawierającego barwnik wykonywano w kolbach </a:t>
            </a:r>
            <a:r>
              <a:rPr lang="pl-PL" sz="2200" dirty="0" err="1">
                <a:latin typeface="Times New Roman" pitchFamily="18" charset="0"/>
                <a:cs typeface="Times New Roman" pitchFamily="18" charset="0"/>
              </a:rPr>
              <a:t>Erlenmeyera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 o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objętości 250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pl-PL" sz="22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. Do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każdej z kolb odmierzono po 125 cm</a:t>
            </a:r>
            <a:r>
              <a:rPr lang="pl-PL" sz="2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roztworu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        o stężeniach: 10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, 25, 50, 100, 150, 200 mg/dm</a:t>
            </a:r>
            <a:r>
              <a:rPr lang="pl-PL" sz="2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przy </a:t>
            </a:r>
            <a:r>
              <a:rPr lang="pl-PL" sz="2200" dirty="0" err="1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=3,0; 6,0 i 9,0 (±0,1)              i dodano 0,5 g węgla aktywnego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          (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F-300, ROW 08, WG-12) odważonego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            na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wadze analitycznej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128838"/>
            <a:ext cx="3481561" cy="42524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818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336704"/>
          </a:xfrm>
        </p:spPr>
        <p:txBody>
          <a:bodyPr>
            <a:normAutofit/>
          </a:bodyPr>
          <a:lstStyle/>
          <a:p>
            <a:pPr marL="0" indent="444500" algn="just">
              <a:buNone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Tak przygotowane próbki poddano mechanicznemu wytrząsaniu przez 4 godziny na wytrząsarce i odstawiono na 20 godzin w celu kontaktu statycznego roztworu z węglem aktywnym.</a:t>
            </a:r>
          </a:p>
          <a:p>
            <a:pPr marL="0" indent="444500" algn="just">
              <a:buNone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Po upływie określonego czasu oznaczono stężenie równowagowe w roztworze przy użyciu spektrofotometru przy następujących długościach fal:</a:t>
            </a:r>
          </a:p>
          <a:p>
            <a:pPr algn="just"/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Czerwień anilanowa (Basic Red 46 – BR46) - λ = 530 </a:t>
            </a:r>
            <a:r>
              <a:rPr lang="pl-PL" sz="2200" dirty="0" err="1" smtClean="0">
                <a:latin typeface="Times New Roman" pitchFamily="18" charset="0"/>
                <a:cs typeface="Times New Roman" pitchFamily="18" charset="0"/>
              </a:rPr>
              <a:t>nm</a:t>
            </a:r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Żółcień złocista (Basic </a:t>
            </a:r>
            <a:r>
              <a:rPr lang="pl-PL" sz="2200" dirty="0" err="1" smtClean="0">
                <a:latin typeface="Times New Roman" pitchFamily="18" charset="0"/>
                <a:cs typeface="Times New Roman" pitchFamily="18" charset="0"/>
              </a:rPr>
              <a:t>Yellow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28) - λ = 428 </a:t>
            </a:r>
            <a:r>
              <a:rPr lang="pl-PL" sz="2200" dirty="0" err="1" smtClean="0">
                <a:latin typeface="Times New Roman" pitchFamily="18" charset="0"/>
                <a:cs typeface="Times New Roman" pitchFamily="18" charset="0"/>
              </a:rPr>
              <a:t>nm</a:t>
            </a:r>
            <a:endParaRPr lang="pl-PL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7" y="3573016"/>
            <a:ext cx="3672408" cy="2974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Obraz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573016"/>
            <a:ext cx="3660928" cy="2974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417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Wyniki badań</a:t>
            </a:r>
            <a:endParaRPr lang="pl-PL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444500" algn="just">
              <a:buNone/>
            </a:pP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Przed przystąpieniem do badań sorpcji barwników, zostały wyznaczone krzywe wzorcowe niezbędne do wyznaczenia stężeń końcowych tych barwników w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roztworze. 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687954015"/>
              </p:ext>
            </p:extLst>
          </p:nvPr>
        </p:nvGraphicFramePr>
        <p:xfrm>
          <a:off x="467544" y="3356992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1390195260"/>
              </p:ext>
            </p:extLst>
          </p:nvPr>
        </p:nvGraphicFramePr>
        <p:xfrm>
          <a:off x="4716016" y="3356992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721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705</Words>
  <Application>Microsoft Office PowerPoint</Application>
  <PresentationFormat>Pokaz na ekranie (4:3)</PresentationFormat>
  <Paragraphs>125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Motyw pakietu Office</vt:lpstr>
      <vt:lpstr>Politechnika Częstochowska Wydział Infrastruktury i Środowiska   Kierunek: Inżynieria środowiska</vt:lpstr>
      <vt:lpstr>Cel i zakres pracy</vt:lpstr>
      <vt:lpstr>Wstęp teoretyczny</vt:lpstr>
      <vt:lpstr> </vt:lpstr>
      <vt:lpstr> </vt:lpstr>
      <vt:lpstr>Prezentacja programu PowerPoint</vt:lpstr>
      <vt:lpstr> </vt:lpstr>
      <vt:lpstr> </vt:lpstr>
      <vt:lpstr>Wyniki badań</vt:lpstr>
      <vt:lpstr>Prezentacja programu PowerPoint</vt:lpstr>
      <vt:lpstr>Prezentacja programu PowerPoint</vt:lpstr>
      <vt:lpstr>Wnioski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Politechnika Częstochowska  Wydział Inżynierii Środowiska i Biotechnologii   Kierunek: Inżynieria środowiska  Praca dyplomowa inżynierska Adsorpcja barwników kationowych z roztworów wodnych na węglu aktywnym.</dc:title>
  <dc:creator>Marcinek</dc:creator>
  <cp:lastModifiedBy>Robert</cp:lastModifiedBy>
  <cp:revision>56</cp:revision>
  <dcterms:created xsi:type="dcterms:W3CDTF">2013-10-29T17:04:32Z</dcterms:created>
  <dcterms:modified xsi:type="dcterms:W3CDTF">2018-02-16T10:48:16Z</dcterms:modified>
</cp:coreProperties>
</file>